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46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notesSlides/notesSlide2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slides/slide79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Default Extension="jpeg" ContentType="image/jpeg"/>
  <Override PartName="/ppt/notesSlides/notesSlide37.xml" ContentType="application/vnd.openxmlformats-officedocument.presentationml.notesSlide+xml"/>
  <Override PartName="/ppt/notesSlides/notesSlide55.xml" ContentType="application/vnd.openxmlformats-officedocument.presentationml.notes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4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3"/>
  </p:notesMasterIdLst>
  <p:sldIdLst>
    <p:sldId id="256" r:id="rId2"/>
    <p:sldId id="257" r:id="rId3"/>
    <p:sldId id="258" r:id="rId4"/>
    <p:sldId id="339" r:id="rId5"/>
    <p:sldId id="259" r:id="rId6"/>
    <p:sldId id="337" r:id="rId7"/>
    <p:sldId id="260" r:id="rId8"/>
    <p:sldId id="336" r:id="rId9"/>
    <p:sldId id="261" r:id="rId10"/>
    <p:sldId id="262" r:id="rId11"/>
    <p:sldId id="263" r:id="rId12"/>
    <p:sldId id="264" r:id="rId13"/>
    <p:sldId id="265" r:id="rId14"/>
    <p:sldId id="267" r:id="rId15"/>
    <p:sldId id="266" r:id="rId16"/>
    <p:sldId id="268" r:id="rId17"/>
    <p:sldId id="269" r:id="rId18"/>
    <p:sldId id="285" r:id="rId19"/>
    <p:sldId id="270" r:id="rId20"/>
    <p:sldId id="271" r:id="rId21"/>
    <p:sldId id="272" r:id="rId22"/>
    <p:sldId id="314" r:id="rId23"/>
    <p:sldId id="273" r:id="rId24"/>
    <p:sldId id="274" r:id="rId25"/>
    <p:sldId id="275" r:id="rId26"/>
    <p:sldId id="276" r:id="rId27"/>
    <p:sldId id="277" r:id="rId28"/>
    <p:sldId id="278" r:id="rId29"/>
    <p:sldId id="279" r:id="rId30"/>
    <p:sldId id="315" r:id="rId31"/>
    <p:sldId id="333" r:id="rId32"/>
    <p:sldId id="317" r:id="rId33"/>
    <p:sldId id="318" r:id="rId34"/>
    <p:sldId id="334" r:id="rId35"/>
    <p:sldId id="335" r:id="rId36"/>
    <p:sldId id="319" r:id="rId37"/>
    <p:sldId id="280" r:id="rId38"/>
    <p:sldId id="282" r:id="rId39"/>
    <p:sldId id="320" r:id="rId40"/>
    <p:sldId id="287" r:id="rId41"/>
    <p:sldId id="288" r:id="rId42"/>
    <p:sldId id="289" r:id="rId43"/>
    <p:sldId id="290" r:id="rId44"/>
    <p:sldId id="338" r:id="rId45"/>
    <p:sldId id="291" r:id="rId46"/>
    <p:sldId id="292" r:id="rId47"/>
    <p:sldId id="293" r:id="rId48"/>
    <p:sldId id="347" r:id="rId49"/>
    <p:sldId id="322" r:id="rId50"/>
    <p:sldId id="281" r:id="rId51"/>
    <p:sldId id="321" r:id="rId52"/>
    <p:sldId id="332" r:id="rId53"/>
    <p:sldId id="295" r:id="rId54"/>
    <p:sldId id="294" r:id="rId55"/>
    <p:sldId id="296" r:id="rId56"/>
    <p:sldId id="297" r:id="rId57"/>
    <p:sldId id="283" r:id="rId58"/>
    <p:sldId id="284" r:id="rId59"/>
    <p:sldId id="323" r:id="rId60"/>
    <p:sldId id="324" r:id="rId61"/>
    <p:sldId id="325" r:id="rId62"/>
    <p:sldId id="298" r:id="rId63"/>
    <p:sldId id="299" r:id="rId64"/>
    <p:sldId id="300" r:id="rId65"/>
    <p:sldId id="301" r:id="rId66"/>
    <p:sldId id="302" r:id="rId67"/>
    <p:sldId id="342" r:id="rId68"/>
    <p:sldId id="341" r:id="rId69"/>
    <p:sldId id="343" r:id="rId70"/>
    <p:sldId id="344" r:id="rId71"/>
    <p:sldId id="306" r:id="rId72"/>
    <p:sldId id="308" r:id="rId73"/>
    <p:sldId id="309" r:id="rId74"/>
    <p:sldId id="311" r:id="rId75"/>
    <p:sldId id="312" r:id="rId76"/>
    <p:sldId id="326" r:id="rId77"/>
    <p:sldId id="327" r:id="rId78"/>
    <p:sldId id="328" r:id="rId79"/>
    <p:sldId id="329" r:id="rId80"/>
    <p:sldId id="313" r:id="rId81"/>
    <p:sldId id="346" r:id="rId82"/>
  </p:sldIdLst>
  <p:sldSz cx="9144000" cy="6858000" type="screen4x3"/>
  <p:notesSz cx="6858000" cy="994568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94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03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F:\&#1088;&#1072;&#1089;&#1087;&#1080;&#1089;&#1072;&#1085;&#1080;&#1077;%202\&#1088;&#1077;&#1081;&#1090;&#1080;&#1085;&#1075;%20&#1087;&#1086;%20&#1091;&#1088;&#1086;&#1074;&#1085;&#1102;%20&#1089;&#1083;&#1086;&#1078;&#1085;&#1086;&#1089;&#1090;&#1080;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roundedCorners val="1"/>
  <c:chart>
    <c:autoTitleDeleted val="1"/>
    <c:plotArea>
      <c:layout>
        <c:manualLayout>
          <c:layoutTarget val="inner"/>
          <c:xMode val="edge"/>
          <c:yMode val="edge"/>
          <c:x val="5.8074681841241108E-2"/>
          <c:y val="3.2237293634650908E-2"/>
          <c:w val="0.91727545821478707"/>
          <c:h val="0.86183743672294533"/>
        </c:manualLayout>
      </c:layout>
      <c:barChart>
        <c:barDir val="col"/>
        <c:grouping val="clustered"/>
        <c:varyColors val="1"/>
        <c:dLbls/>
        <c:axId val="61257984"/>
        <c:axId val="62489728"/>
      </c:barChart>
      <c:catAx>
        <c:axId val="61257984"/>
        <c:scaling>
          <c:orientation val="minMax"/>
        </c:scaling>
        <c:delete val="1"/>
        <c:axPos val="b"/>
        <c:numFmt formatCode="General" sourceLinked="0"/>
        <c:majorTickMark val="cross"/>
        <c:minorTickMark val="cross"/>
        <c:tickLblPos val="none"/>
        <c:crossAx val="62489728"/>
        <c:crosses val="autoZero"/>
        <c:auto val="1"/>
        <c:lblAlgn val="ctr"/>
        <c:lblOffset val="100"/>
        <c:noMultiLvlLbl val="1"/>
      </c:catAx>
      <c:valAx>
        <c:axId val="62489728"/>
        <c:scaling>
          <c:orientation val="minMax"/>
          <c:min val="20"/>
        </c:scaling>
        <c:delete val="1"/>
        <c:axPos val="l"/>
        <c:majorGridlines/>
        <c:numFmt formatCode="General" sourceLinked="1"/>
        <c:majorTickMark val="cross"/>
        <c:minorTickMark val="cross"/>
        <c:tickLblPos val="none"/>
        <c:crossAx val="61257984"/>
        <c:crosses val="autoZero"/>
        <c:crossBetween val="between"/>
      </c:valAx>
    </c:plotArea>
    <c:plotVisOnly val="1"/>
    <c:dispBlanksAs val="gap"/>
    <c:showDLblsOverMax val="1"/>
  </c:chart>
  <c:externalData r:id="rId1">
    <c:autoUpdate val="1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66834-3241-46F6-8E63-FABF696FBCB0}" type="datetimeFigureOut">
              <a:rPr lang="ru-RU" smtClean="0"/>
              <a:pPr/>
              <a:t>15.02.2018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BE51AF-48A0-4AD9-8FED-CDE0AE7C15A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2710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09057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618834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0618834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7886397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17</a:t>
            </a:fld>
            <a:endParaRPr lang="ru-RU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18</a:t>
            </a:fld>
            <a:endParaRPr lang="ru-RU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19</a:t>
            </a:fld>
            <a:endParaRPr lang="ru-RU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20</a:t>
            </a:fld>
            <a:endParaRPr lang="ru-RU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21</a:t>
            </a:fld>
            <a:endParaRPr lang="ru-RU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22</a:t>
            </a:fld>
            <a:endParaRPr lang="ru-RU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23</a:t>
            </a:fld>
            <a:endParaRPr lang="ru-RU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24</a:t>
            </a:fld>
            <a:endParaRPr lang="ru-RU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25</a:t>
            </a:fld>
            <a:endParaRPr lang="ru-RU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27</a:t>
            </a:fld>
            <a:endParaRPr lang="ru-RU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28</a:t>
            </a:fld>
            <a:endParaRPr lang="ru-RU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29</a:t>
            </a:fld>
            <a:endParaRPr lang="ru-RU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30</a:t>
            </a:fld>
            <a:endParaRPr lang="ru-RU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31</a:t>
            </a:fld>
            <a:endParaRPr lang="ru-RU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32</a:t>
            </a:fld>
            <a:endParaRPr lang="ru-RU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33</a:t>
            </a:fld>
            <a:endParaRPr lang="ru-RU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34</a:t>
            </a:fld>
            <a:endParaRPr lang="ru-RU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35</a:t>
            </a:fld>
            <a:endParaRPr lang="ru-RU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36</a:t>
            </a:fld>
            <a:endParaRPr lang="ru-RU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dirty="0" smtClean="0"/>
              <a:t>объединить</a:t>
            </a:r>
            <a:r>
              <a:rPr lang="ru-RU" baseline="0" dirty="0" smtClean="0"/>
              <a:t> 3 слайда</a:t>
            </a:r>
            <a:endParaRPr lang="ru-RU" dirty="0" smtClean="0"/>
          </a:p>
        </p:txBody>
      </p:sp>
      <p:sp>
        <p:nvSpPr>
          <p:cNvPr id="3789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F00FA6C-74ED-4C46-94B9-FB5488F2AFB1}" type="slidenum">
              <a:rPr lang="ru-RU" smtClean="0"/>
              <a:pPr/>
              <a:t>37</a:t>
            </a:fld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xmlns="" val="9929105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38</a:t>
            </a:fld>
            <a:endParaRPr lang="ru-RU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39</a:t>
            </a:fld>
            <a:endParaRPr lang="ru-RU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40</a:t>
            </a:fld>
            <a:endParaRPr lang="ru-RU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42</a:t>
            </a:fld>
            <a:endParaRPr lang="ru-RU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</a:t>
            </a:r>
            <a:r>
              <a:rPr lang="ru-RU" baseline="0" dirty="0" smtClean="0"/>
              <a:t> следующим вместе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43</a:t>
            </a:fld>
            <a:endParaRPr lang="ru-RU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Со</a:t>
            </a:r>
            <a:r>
              <a:rPr lang="ru-RU" baseline="0" dirty="0" smtClean="0"/>
              <a:t> следующим вместе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44</a:t>
            </a:fld>
            <a:endParaRPr lang="ru-RU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45</a:t>
            </a:fld>
            <a:endParaRPr lang="ru-RU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46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081511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47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40815113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49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50</a:t>
            </a:fld>
            <a:endParaRPr lang="ru-RU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51</a:t>
            </a:fld>
            <a:endParaRPr lang="ru-RU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52</a:t>
            </a:fld>
            <a:endParaRPr lang="ru-RU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53</a:t>
            </a:fld>
            <a:endParaRPr lang="ru-RU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55</a:t>
            </a:fld>
            <a:endParaRPr lang="ru-RU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57</a:t>
            </a:fld>
            <a:endParaRPr lang="ru-RU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58</a:t>
            </a:fld>
            <a:endParaRPr lang="ru-RU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59</a:t>
            </a:fld>
            <a:endParaRPr lang="ru-RU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63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64</a:t>
            </a:fld>
            <a:endParaRPr lang="ru-RU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7219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37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360DF69-5A75-47E5-8AF4-D0D7FA7A4CB5}" type="slidenum">
              <a:rPr lang="ru-RU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67</a:t>
            </a:fld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6195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3619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9912D8E-F56F-44CC-A969-6CF8E07ED43E}" type="slidenum">
              <a:rPr lang="ru-RU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68</a:t>
            </a:fld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82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382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D378888-98C0-408C-AF61-B15BFA527948}" type="slidenum">
              <a:rPr lang="ru-RU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69</a:t>
            </a:fld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139267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ru-RU" smtClean="0"/>
          </a:p>
        </p:txBody>
      </p:sp>
      <p:sp>
        <p:nvSpPr>
          <p:cNvPr id="13926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E21F7E0-45D0-4D13-AEB0-729A5650B421}" type="slidenum">
              <a:rPr lang="ru-RU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70</a:t>
            </a:fld>
            <a:endParaRPr lang="ru-RU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71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73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74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75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87CDE7D-BA1B-4553-8F2C-C8ED8B3FE17A}" type="slidenum">
              <a:rPr lang="ru-RU" smtClean="0"/>
              <a:pPr>
                <a:defRPr/>
              </a:pPr>
              <a:t>80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884471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47700" y="1447800"/>
            <a:ext cx="7848600" cy="1295400"/>
          </a:xfrm>
        </p:spPr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16691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533400" y="3048000"/>
            <a:ext cx="8077200" cy="635000"/>
          </a:xfrm>
        </p:spPr>
        <p:txBody>
          <a:bodyPr/>
          <a:lstStyle>
            <a:lvl1pPr marL="0" indent="0" algn="ctr">
              <a:buFontTx/>
              <a:buNone/>
              <a:defRPr sz="3600"/>
            </a:lvl1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b="0">
                <a:latin typeface="+mn-lt"/>
              </a:defRPr>
            </a:lvl1pPr>
          </a:lstStyle>
          <a:p>
            <a:fld id="{53804251-D220-47DA-B73A-0AD59F505829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b="0"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>
                <a:latin typeface="+mn-lt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34232E7-9700-440D-833D-F38E793CB9FE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65E79AD-296B-42BE-8570-61509210ECD3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39624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0" y="1905000"/>
            <a:ext cx="39624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65E4CF8-5A5A-4A3D-8577-3178EEC4C771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8A3C2EE-12C0-4F70-9D90-8651384D9A23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22E8D9-6376-4ACA-A757-81ECFEE92741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2DF092A-549B-468F-B1DC-F27019A38B49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5726B07-BE76-46EC-9DDD-ED73EFDC4981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B1E4937-CA78-4617-B180-9DF7DD0FAFCF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5E18922-F1A1-4206-A9B6-7BFCD563D910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15100" y="685800"/>
            <a:ext cx="2019300" cy="5715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85800"/>
            <a:ext cx="5905500" cy="5715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8AF360-1ED9-4EB5-AB6E-50CE1F77694C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0772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39624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4572000" y="1905000"/>
            <a:ext cx="39624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4572000" y="4229100"/>
            <a:ext cx="3962400" cy="21717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956E101-D593-47A9-BC23-41AC2CAA0C5C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0772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905000"/>
            <a:ext cx="8077200" cy="4495800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  <a:endParaRPr lang="ru-RU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A47E71E-A6FD-430B-A754-4BC7B2FC2C53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80772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905000"/>
            <a:ext cx="8077200" cy="4495800"/>
          </a:xfrm>
        </p:spPr>
        <p:txBody>
          <a:bodyPr/>
          <a:lstStyle/>
          <a:p>
            <a:pPr lvl="0"/>
            <a:r>
              <a:rPr lang="ru-RU" noProof="0" smtClean="0"/>
              <a:t>Вставка диаграммы</a:t>
            </a:r>
            <a:endParaRPr lang="ru-RU" noProof="0" dirty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49371C0-A18A-4FD0-8572-8A505D49EF5D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pull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0772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Текст второго уровня</a:t>
            </a:r>
          </a:p>
          <a:p>
            <a:pPr lvl="2"/>
            <a:r>
              <a:rPr lang="ru-RU" smtClean="0"/>
              <a:t>Текст третьего уровня</a:t>
            </a:r>
          </a:p>
          <a:p>
            <a:pPr lvl="3"/>
            <a:r>
              <a:rPr lang="ru-RU" smtClean="0"/>
              <a:t> Текст четвертого уровня</a:t>
            </a:r>
          </a:p>
          <a:p>
            <a:pPr lvl="4"/>
            <a:r>
              <a:rPr lang="ru-RU" smtClean="0"/>
              <a:t>Текст пятого уровня</a:t>
            </a:r>
          </a:p>
          <a:p>
            <a:pPr lvl="1"/>
            <a:endParaRPr lang="ru-RU" smtClean="0"/>
          </a:p>
          <a:p>
            <a:pPr lvl="2"/>
            <a:endParaRPr lang="ru-RU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685800"/>
            <a:ext cx="80772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6589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66294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Arial" charset="0"/>
              </a:defRPr>
            </a:lvl1pPr>
          </a:lstStyle>
          <a:p>
            <a:fld id="{7214E819-F736-4A2E-80EF-D5FB24D4D807}" type="datetime1">
              <a:rPr lang="ru-RU" smtClean="0"/>
              <a:pPr/>
              <a:t>15.02.2018</a:t>
            </a:fld>
            <a:endParaRPr lang="ru-RU"/>
          </a:p>
        </p:txBody>
      </p:sp>
      <p:sp>
        <p:nvSpPr>
          <p:cNvPr id="16589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629400"/>
            <a:ext cx="2895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Arial" charset="0"/>
              </a:defRPr>
            </a:lvl1pPr>
          </a:lstStyle>
          <a:p>
            <a:endParaRPr lang="ru-RU"/>
          </a:p>
        </p:txBody>
      </p:sp>
      <p:sp>
        <p:nvSpPr>
          <p:cNvPr id="16589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629400"/>
            <a:ext cx="19050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latin typeface="Arial" charset="0"/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</p:sldLayoutIdLst>
  <p:transition>
    <p:pull dir="r"/>
  </p:transition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rgbClr val="284C6A"/>
          </a:solidFill>
          <a:latin typeface="Trebuchet MS" pitchFamily="34" charset="0"/>
        </a:defRPr>
      </a:lvl9pPr>
    </p:titleStyle>
    <p:bodyStyle>
      <a:lvl1pPr marL="342900" indent="-342900" algn="l" rtl="0" eaLnBrk="1" fontAlgn="base" hangingPunct="1">
        <a:lnSpc>
          <a:spcPct val="125000"/>
        </a:lnSpc>
        <a:spcBef>
          <a:spcPct val="20000"/>
        </a:spcBef>
        <a:spcAft>
          <a:spcPct val="0"/>
        </a:spcAft>
        <a:buClr>
          <a:schemeClr val="bg2"/>
        </a:buClr>
        <a:buChar char="•"/>
        <a:defRPr sz="3200">
          <a:solidFill>
            <a:srgbClr val="284C6A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Trebuchet MS" pitchFamily="34" charset="0"/>
        <a:buChar char="−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Trebuchet MS" pitchFamily="34" charset="0"/>
        <a:buChar char="−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12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hyperlink" Target="&#1089;&#1072;&#1081;&#1090;.bmp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2.jpeg"/><Relationship Id="rId4" Type="http://schemas.openxmlformats.org/officeDocument/2006/relationships/image" Target="../media/image7.png"/><Relationship Id="rId9" Type="http://schemas.openxmlformats.org/officeDocument/2006/relationships/image" Target="../media/image11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hyperlink" Target="&#1090;&#1072;&#1084;&#1072;&#1088;&#1072;%20&#1074;&#1080;&#1082;&#1090;&#1086;&#1088;&#1086;&#1074;&#1085;&#1072;%202.mp4" TargetMode="Externa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4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jpeg"/><Relationship Id="rId5" Type="http://schemas.openxmlformats.org/officeDocument/2006/relationships/image" Target="../media/image41.jpeg"/><Relationship Id="rId4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hyperlink" Target="&#1058;&#1077;&#1089;&#1090;%20-%20&#1091;&#1087;&#1088;&#1072;&#1078;&#1085;&#1077;&#1085;&#1080;&#1077;%20&#1090;&#1088;&#1077;&#1085;&#1080;&#1088;&#1086;&#1074;&#1082;&#1072;%20&#1087;&#1086;&#1083;&#1091;&#1096;&#1072;&#1088;&#1080;&#1081;%20&#1075;&#1086;&#1083;&#1086;&#1074;&#1085;&#1086;&#1075;&#1086;%20&#1084;&#1086;&#1079;&#1075;&#1072;.avi" TargetMode="External"/><Relationship Id="rId4" Type="http://schemas.openxmlformats.org/officeDocument/2006/relationships/hyperlink" Target="&#1077;&#1083;&#1086;&#1095;&#1082;&#1072;.bmp" TargetMode="Externa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7" Type="http://schemas.openxmlformats.org/officeDocument/2006/relationships/image" Target="../media/image50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3.png"/><Relationship Id="rId4" Type="http://schemas.openxmlformats.org/officeDocument/2006/relationships/image" Target="../media/image48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notesSlide" Target="../notesSlides/notesSlide26.xml"/><Relationship Id="rId7" Type="http://schemas.openxmlformats.org/officeDocument/2006/relationships/image" Target="../media/image53.png"/><Relationship Id="rId2" Type="http://schemas.openxmlformats.org/officeDocument/2006/relationships/slideLayout" Target="../slideLayouts/slideLayout2.xml"/><Relationship Id="rId1" Type="http://schemas.openxmlformats.org/officeDocument/2006/relationships/audio" Target="file:///D:\Documents%20and%20Settings\&#1072;&#1089;&#1087;&#1082;\&#1052;&#1086;&#1080;%20&#1076;&#1086;&#1082;&#1091;&#1084;&#1077;&#1085;&#1090;&#1099;\&#1076;&#1086;&#1082;&#1084;&#1077;&#1090;&#1086;&#1076;\&#1076;&#1086;&#1082;&#1084;&#1077;&#1090;&#1086;&#1076;\&#1086;&#1073;&#1083;&#1072;&#1089;&#1090;&#1085;&#1099;&#1077;%20&#1089;&#1077;&#1084;&#1080;&#1085;&#1072;&#1088;&#1099;\&#1054;&#1073;&#1083;&#1072;&#1089;&#1090;&#1085;&#1086;&#1081;%20&#1089;&#1077;&#1084;&#1080;&#1085;&#1072;&#1088;%20&#1087;&#1086;%20&#1079;&#1076;&#1086;&#1088;&#1086;&#1074;&#1100;&#1077;&#1089;&#1073;&#1077;&#1088;&#1077;&#1078;&#1077;&#1085;&#1080;&#1102;%202017\&#1057;&#1077;&#1084;&#1080;&#1085;&#1072;&#1088;%2019.12.2017&#1075;&#1086;&#1076;\FON_DLYA_POZDRAVLENIYA_-_Nejtralnaya_muzyka_dlya_fona.mp3" TargetMode="External"/><Relationship Id="rId6" Type="http://schemas.openxmlformats.org/officeDocument/2006/relationships/image" Target="../media/image3.png"/><Relationship Id="rId5" Type="http://schemas.openxmlformats.org/officeDocument/2006/relationships/image" Target="../media/image52.png"/><Relationship Id="rId4" Type="http://schemas.openxmlformats.org/officeDocument/2006/relationships/image" Target="../media/image51.png"/><Relationship Id="rId9" Type="http://schemas.openxmlformats.org/officeDocument/2006/relationships/image" Target="../media/image5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6" Type="http://schemas.openxmlformats.org/officeDocument/2006/relationships/hyperlink" Target="&#1050;&#1086;&#1085;&#1089;&#1080;&#1083;&#1080;&#1091;&#1084;.avi" TargetMode="Externa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jpeg"/><Relationship Id="rId5" Type="http://schemas.openxmlformats.org/officeDocument/2006/relationships/image" Target="../media/image61.jpeg"/><Relationship Id="rId4" Type="http://schemas.openxmlformats.org/officeDocument/2006/relationships/image" Target="../media/image3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eg"/><Relationship Id="rId5" Type="http://schemas.openxmlformats.org/officeDocument/2006/relationships/image" Target="../media/image65.jpeg"/><Relationship Id="rId4" Type="http://schemas.openxmlformats.org/officeDocument/2006/relationships/image" Target="../media/image64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3.png"/><Relationship Id="rId7" Type="http://schemas.openxmlformats.org/officeDocument/2006/relationships/image" Target="../media/image7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jpeg"/><Relationship Id="rId3" Type="http://schemas.openxmlformats.org/officeDocument/2006/relationships/image" Target="../media/image72.jpeg"/><Relationship Id="rId7" Type="http://schemas.openxmlformats.org/officeDocument/2006/relationships/image" Target="../media/image76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3.png"/><Relationship Id="rId4" Type="http://schemas.openxmlformats.org/officeDocument/2006/relationships/image" Target="../media/image7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8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7" Type="http://schemas.openxmlformats.org/officeDocument/2006/relationships/image" Target="../media/image8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hyperlink" Target="&#1101;&#1082;&#1086;&#1082;&#1074;&#1077;&#1089;&#1090;1.mpg" TargetMode="Externa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pn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png"/><Relationship Id="rId5" Type="http://schemas.openxmlformats.org/officeDocument/2006/relationships/image" Target="../media/image96.png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png"/><Relationship Id="rId4" Type="http://schemas.openxmlformats.org/officeDocument/2006/relationships/image" Target="../media/image9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5.jpeg"/><Relationship Id="rId13" Type="http://schemas.openxmlformats.org/officeDocument/2006/relationships/image" Target="../media/image110.jpeg"/><Relationship Id="rId3" Type="http://schemas.openxmlformats.org/officeDocument/2006/relationships/image" Target="../media/image100.jpeg"/><Relationship Id="rId7" Type="http://schemas.openxmlformats.org/officeDocument/2006/relationships/image" Target="../media/image104.jpeg"/><Relationship Id="rId12" Type="http://schemas.openxmlformats.org/officeDocument/2006/relationships/image" Target="../media/image109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3.jpeg"/><Relationship Id="rId11" Type="http://schemas.openxmlformats.org/officeDocument/2006/relationships/image" Target="../media/image108.jpeg"/><Relationship Id="rId5" Type="http://schemas.openxmlformats.org/officeDocument/2006/relationships/image" Target="../media/image102.jpeg"/><Relationship Id="rId10" Type="http://schemas.openxmlformats.org/officeDocument/2006/relationships/image" Target="../media/image107.jpeg"/><Relationship Id="rId4" Type="http://schemas.openxmlformats.org/officeDocument/2006/relationships/image" Target="../media/image101.jpeg"/><Relationship Id="rId9" Type="http://schemas.openxmlformats.org/officeDocument/2006/relationships/image" Target="../media/image106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image" Target="../media/image120.jpeg"/><Relationship Id="rId3" Type="http://schemas.openxmlformats.org/officeDocument/2006/relationships/image" Target="../media/image3.png"/><Relationship Id="rId7" Type="http://schemas.openxmlformats.org/officeDocument/2006/relationships/image" Target="../media/image114.jpeg"/><Relationship Id="rId12" Type="http://schemas.openxmlformats.org/officeDocument/2006/relationships/image" Target="../media/image119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3.jpeg"/><Relationship Id="rId11" Type="http://schemas.openxmlformats.org/officeDocument/2006/relationships/image" Target="../media/image118.jpeg"/><Relationship Id="rId5" Type="http://schemas.openxmlformats.org/officeDocument/2006/relationships/image" Target="../media/image112.jpeg"/><Relationship Id="rId15" Type="http://schemas.openxmlformats.org/officeDocument/2006/relationships/image" Target="../media/image122.jpeg"/><Relationship Id="rId10" Type="http://schemas.openxmlformats.org/officeDocument/2006/relationships/image" Target="../media/image117.jpeg"/><Relationship Id="rId4" Type="http://schemas.openxmlformats.org/officeDocument/2006/relationships/image" Target="../media/image111.jpeg"/><Relationship Id="rId9" Type="http://schemas.openxmlformats.org/officeDocument/2006/relationships/image" Target="../media/image116.jpeg"/><Relationship Id="rId14" Type="http://schemas.openxmlformats.org/officeDocument/2006/relationships/image" Target="../media/image121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4.jpeg"/><Relationship Id="rId4" Type="http://schemas.openxmlformats.org/officeDocument/2006/relationships/image" Target="../media/image123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jpeg"/><Relationship Id="rId5" Type="http://schemas.openxmlformats.org/officeDocument/2006/relationships/image" Target="../media/image126.png"/><Relationship Id="rId4" Type="http://schemas.openxmlformats.org/officeDocument/2006/relationships/image" Target="../media/image125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9.jpeg"/><Relationship Id="rId4" Type="http://schemas.openxmlformats.org/officeDocument/2006/relationships/image" Target="../media/image128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1.jpe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3.jpeg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7.jpeg"/><Relationship Id="rId5" Type="http://schemas.openxmlformats.org/officeDocument/2006/relationships/image" Target="../media/image136.jpeg"/><Relationship Id="rId4" Type="http://schemas.openxmlformats.org/officeDocument/2006/relationships/image" Target="../media/image135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jpeg"/><Relationship Id="rId2" Type="http://schemas.openxmlformats.org/officeDocument/2006/relationships/image" Target="../media/image138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0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1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2.png"/><Relationship Id="rId4" Type="http://schemas.openxmlformats.org/officeDocument/2006/relationships/image" Target="../media/image15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3.png"/><Relationship Id="rId4" Type="http://schemas.openxmlformats.org/officeDocument/2006/relationships/image" Target="../media/image15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5" Type="http://schemas.openxmlformats.org/officeDocument/2006/relationships/hyperlink" Target="&#1091;&#1088;&#1086;&#1082;1.mpg" TargetMode="External"/><Relationship Id="rId4" Type="http://schemas.openxmlformats.org/officeDocument/2006/relationships/image" Target="../media/image15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46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5.jpeg"/><Relationship Id="rId5" Type="http://schemas.openxmlformats.org/officeDocument/2006/relationships/image" Target="../media/image144.jpeg"/><Relationship Id="rId4" Type="http://schemas.openxmlformats.org/officeDocument/2006/relationships/image" Target="../media/image15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0.jpeg"/><Relationship Id="rId5" Type="http://schemas.openxmlformats.org/officeDocument/2006/relationships/image" Target="../media/image149.jpeg"/><Relationship Id="rId4" Type="http://schemas.openxmlformats.org/officeDocument/2006/relationships/image" Target="../media/image148.jpe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3.jpeg"/><Relationship Id="rId4" Type="http://schemas.openxmlformats.org/officeDocument/2006/relationships/image" Target="../media/image152.jpe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6.jpeg"/><Relationship Id="rId4" Type="http://schemas.openxmlformats.org/officeDocument/2006/relationships/image" Target="../media/image155.jpe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7.jpeg"/><Relationship Id="rId7" Type="http://schemas.openxmlformats.org/officeDocument/2006/relationships/image" Target="../media/image16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jpeg"/><Relationship Id="rId5" Type="http://schemas.openxmlformats.org/officeDocument/2006/relationships/image" Target="../media/image159.jpeg"/><Relationship Id="rId4" Type="http://schemas.openxmlformats.org/officeDocument/2006/relationships/image" Target="../media/image158.jpeg"/></Relationships>
</file>

<file path=ppt/slides/_rels/slide8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5.jpeg"/><Relationship Id="rId3" Type="http://schemas.openxmlformats.org/officeDocument/2006/relationships/image" Target="../media/image162.png"/><Relationship Id="rId7" Type="http://schemas.openxmlformats.org/officeDocument/2006/relationships/image" Target="../media/image164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3.jpeg"/><Relationship Id="rId5" Type="http://schemas.openxmlformats.org/officeDocument/2006/relationships/image" Target="../media/image15.png"/><Relationship Id="rId4" Type="http://schemas.openxmlformats.org/officeDocument/2006/relationships/image" Target="../media/image3.png"/><Relationship Id="rId9" Type="http://schemas.openxmlformats.org/officeDocument/2006/relationships/image" Target="../media/image166.jpe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8.png"/><Relationship Id="rId7" Type="http://schemas.openxmlformats.org/officeDocument/2006/relationships/image" Target="../media/image172.jpeg"/><Relationship Id="rId2" Type="http://schemas.openxmlformats.org/officeDocument/2006/relationships/image" Target="../media/image1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1.jpeg"/><Relationship Id="rId5" Type="http://schemas.openxmlformats.org/officeDocument/2006/relationships/image" Target="../media/image170.jpeg"/><Relationship Id="rId4" Type="http://schemas.openxmlformats.org/officeDocument/2006/relationships/image" Target="../media/image16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967" y="130628"/>
            <a:ext cx="8742784" cy="1418253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7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700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>
              <a:latin typeface="Book Antiqua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0147" y="2220103"/>
            <a:ext cx="8523287" cy="437605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ru-RU" sz="1800" b="1" i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1800" b="1" i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Times New Roman" pitchFamily="18" charset="0"/>
              </a:rPr>
              <a:t>«Комплексное здоровьесберегающее и психолого-педагогическое сопровождение профессионального обучения студентов колледжа как условие подготовки конкурентоспособного специалиста»</a:t>
            </a: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ru-RU" sz="2400" b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Times New Roman" pitchFamily="18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defRPr/>
            </a:pPr>
            <a:endParaRPr lang="ru-RU" sz="2400" b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Times New Roman" pitchFamily="18" charset="0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400" dirty="0" smtClean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</a:rPr>
              <a:t>Заместитель директора по ВР и СВ: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400" dirty="0" err="1" smtClean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</a:rPr>
              <a:t>Л.П.Гаранина</a:t>
            </a:r>
            <a:endParaRPr lang="ru-RU" sz="1400" dirty="0" smtClean="0">
              <a:solidFill>
                <a:srgbClr val="006699"/>
              </a:solidFill>
              <a:latin typeface="Times New Roman" pitchFamily="18" charset="0"/>
              <a:cs typeface="Times New Roman" pitchFamily="18" charset="0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400" dirty="0" smtClean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</a:rPr>
              <a:t>Педагог-психолог: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buFont typeface="Wingdings"/>
              <a:buNone/>
              <a:defRPr/>
            </a:pPr>
            <a:r>
              <a:rPr lang="ru-RU" sz="1400" dirty="0" err="1" smtClean="0">
                <a:solidFill>
                  <a:srgbClr val="006699"/>
                </a:solidFill>
                <a:latin typeface="Times New Roman" pitchFamily="18" charset="0"/>
                <a:cs typeface="Times New Roman" pitchFamily="18" charset="0"/>
              </a:rPr>
              <a:t>С.А.Шевкова</a:t>
            </a:r>
            <a:endParaRPr lang="ru-RU" sz="1400" dirty="0">
              <a:solidFill>
                <a:srgbClr val="006699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3448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</a:t>
            </a:fld>
            <a:endParaRPr lang="ru-RU"/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107082" y="211538"/>
            <a:ext cx="6696744" cy="9540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152352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ДЕПАРТАМЕНТ ОБРАЗОВАНИЯ И НАУКИ КЕМЕРОВСКОЙ ОБЛАСТИ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Times New Roman" pitchFamily="18" charset="0"/>
                <a:cs typeface="Times New Roman" pitchFamily="18" charset="0"/>
              </a:rPr>
              <a:t>ГОСУДАРСТВЕННОЕ ПРОФЕССИОНАЛЬНОЕ ОБРАЗОВАТЕЛЬНОЕ УЧРЕЖДЕНИЕ</a:t>
            </a:r>
            <a:endParaRPr kumimoji="0" lang="ru-RU" sz="11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b="1" kern="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«АНЖЕРО-СУДЖЕНСКИЙ ПОЛИТЕХНИЧЕСКИЙ КОЛЛЕДЖ»</a:t>
            </a:r>
            <a:endParaRPr lang="ru-RU" sz="1600" b="1" kern="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840494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Цель: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17500" y="1928039"/>
            <a:ext cx="8446655" cy="29063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defRPr/>
            </a:pPr>
            <a:r>
              <a:rPr lang="ru-RU" sz="2500" dirty="0" smtClean="0">
                <a:latin typeface="Cambria" pitchFamily="18" charset="0"/>
              </a:rPr>
              <a:t>Разработка и внедрение программы комплексного здоровьесберегающего и психолого-педагогического сопровождения профессионального обучения студентов колледжа и обоснование условий ее продуктивной реализации в современной образовательной практике</a:t>
            </a:r>
            <a:r>
              <a:rPr lang="ru-RU" sz="2500" dirty="0" smtClean="0">
                <a:solidFill>
                  <a:srgbClr val="006699"/>
                </a:solidFill>
                <a:latin typeface="Cambria" pitchFamily="18" charset="0"/>
              </a:rPr>
              <a:t>.</a:t>
            </a:r>
            <a:endParaRPr lang="ru-RU" sz="2500" dirty="0">
              <a:solidFill>
                <a:srgbClr val="006699"/>
              </a:solidFill>
              <a:latin typeface="Cambria" pitchFamily="18" charset="0"/>
              <a:cs typeface="Arial" charset="0"/>
            </a:endParaRPr>
          </a:p>
        </p:txBody>
      </p:sp>
      <p:pic>
        <p:nvPicPr>
          <p:cNvPr id="9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3448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-63500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Задачи: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8100" y="1430478"/>
            <a:ext cx="9144000" cy="41434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z="1950" spc="-40" dirty="0" smtClean="0">
                <a:latin typeface="Times New Roman" pitchFamily="18" charset="0"/>
                <a:cs typeface="Times New Roman" pitchFamily="18" charset="0"/>
              </a:rPr>
              <a:t>Разработать  программу комплексного здоровьесберегающего и психолого-педагогического сопровождения профессионального обучения студентов, включающую:</a:t>
            </a:r>
          </a:p>
          <a:p>
            <a:pPr>
              <a:lnSpc>
                <a:spcPct val="150000"/>
              </a:lnSpc>
            </a:pPr>
            <a:r>
              <a:rPr lang="ru-RU" sz="1950" spc="-4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1950" spc="-40" dirty="0" smtClean="0">
                <a:latin typeface="Times New Roman" pitchFamily="18" charset="0"/>
                <a:cs typeface="Times New Roman" pitchFamily="18" charset="0"/>
              </a:rPr>
              <a:t> изучение психофизиологического, социально-психологического статуса, функционального состояния и уровня здоровья обучающихся;</a:t>
            </a:r>
          </a:p>
          <a:p>
            <a:pPr>
              <a:lnSpc>
                <a:spcPct val="150000"/>
              </a:lnSpc>
            </a:pPr>
            <a:r>
              <a:rPr lang="ru-RU" sz="1950" spc="-4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1950" spc="-40" dirty="0" smtClean="0">
                <a:latin typeface="Times New Roman" pitchFamily="18" charset="0"/>
                <a:cs typeface="Times New Roman" pitchFamily="18" charset="0"/>
              </a:rPr>
              <a:t> выявление профессионально важных психофизиологических качеств, индивидуально-психологических и личностно-мотивационных характеристик обучающихся;</a:t>
            </a:r>
          </a:p>
          <a:p>
            <a:pPr>
              <a:lnSpc>
                <a:spcPct val="150000"/>
              </a:lnSpc>
            </a:pPr>
            <a:r>
              <a:rPr lang="ru-RU" sz="1950" spc="-4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1950" spc="-40" dirty="0" smtClean="0">
                <a:latin typeface="Times New Roman" pitchFamily="18" charset="0"/>
                <a:cs typeface="Times New Roman" pitchFamily="18" charset="0"/>
              </a:rPr>
              <a:t> систему мероприятий по оптимизации, рационализации и индивидуализации образовательного процесса;</a:t>
            </a:r>
          </a:p>
          <a:p>
            <a:pPr>
              <a:lnSpc>
                <a:spcPct val="150000"/>
              </a:lnSpc>
            </a:pPr>
            <a:r>
              <a:rPr lang="ru-RU" sz="1950" spc="-40" dirty="0" smtClean="0">
                <a:latin typeface="Times New Roman" pitchFamily="18" charset="0"/>
                <a:cs typeface="Times New Roman" pitchFamily="18" charset="0"/>
                <a:sym typeface="Symbol"/>
              </a:rPr>
              <a:t></a:t>
            </a:r>
            <a:r>
              <a:rPr lang="ru-RU" sz="1950" spc="-40" dirty="0" smtClean="0">
                <a:latin typeface="Times New Roman" pitchFamily="18" charset="0"/>
                <a:cs typeface="Times New Roman" pitchFamily="18" charset="0"/>
              </a:rPr>
              <a:t> профилактические мероприятия, направленные на сохранение здоровья обучающихся.</a:t>
            </a:r>
          </a:p>
        </p:txBody>
      </p:sp>
      <p:pic>
        <p:nvPicPr>
          <p:cNvPr id="7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3448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3448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285720" y="1341525"/>
            <a:ext cx="8715436" cy="33733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pc="-40" dirty="0" smtClean="0">
                <a:latin typeface="Times New Roman" pitchFamily="18" charset="0"/>
                <a:cs typeface="Times New Roman" pitchFamily="18" charset="0"/>
              </a:rPr>
              <a:t>Выявить студентов «группы риска» по показателям здоровья, социально – психологической адаптации и несоответствия психофизиологических и индивидуальных особенностей требованиям профессиональной деятельности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pc="-40" dirty="0" smtClean="0">
                <a:latin typeface="Times New Roman" pitchFamily="18" charset="0"/>
                <a:cs typeface="Times New Roman" pitchFamily="18" charset="0"/>
              </a:rPr>
              <a:t> Проверить на практике условия продуктивной реализации программы комплексного здоровьесберегающего и психолого-педагогического сопровождения студентов колледжа</a:t>
            </a:r>
          </a:p>
          <a:p>
            <a:pPr lvl="0">
              <a:lnSpc>
                <a:spcPct val="150000"/>
              </a:lnSpc>
              <a:buFont typeface="Wingdings" pitchFamily="2" charset="2"/>
              <a:buChar char="Ø"/>
            </a:pPr>
            <a:r>
              <a:rPr lang="ru-RU" spc="-40" dirty="0" smtClean="0">
                <a:latin typeface="Times New Roman" pitchFamily="18" charset="0"/>
                <a:cs typeface="Times New Roman" pitchFamily="18" charset="0"/>
              </a:rPr>
              <a:t>Составить профессиограммы по профессиям и специальностям колледжа</a:t>
            </a:r>
          </a:p>
          <a:p>
            <a:pPr lvl="0">
              <a:lnSpc>
                <a:spcPct val="150000"/>
              </a:lnSpc>
            </a:pPr>
            <a:r>
              <a:rPr lang="ru-RU" spc="-40" dirty="0" smtClean="0">
                <a:latin typeface="Times New Roman" pitchFamily="18" charset="0"/>
                <a:cs typeface="Times New Roman" pitchFamily="18" charset="0"/>
              </a:rPr>
              <a:t> Подготовить сборник методических рекомендаций по проблеме</a:t>
            </a:r>
            <a:r>
              <a:rPr lang="en-US" spc="-4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pc="-40" dirty="0" smtClean="0">
                <a:latin typeface="Times New Roman" pitchFamily="18" charset="0"/>
                <a:cs typeface="Times New Roman" pitchFamily="18" charset="0"/>
              </a:rPr>
              <a:t>инновационной деятельности. </a:t>
            </a:r>
            <a:endParaRPr lang="ru-RU" spc="-4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61616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Предполагаемые результаты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инновационной деятельности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38100" y="1019780"/>
            <a:ext cx="9144000" cy="5586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buFont typeface="Wingdings" pitchFamily="2" charset="2"/>
              <a:buChar char="Ø"/>
            </a:pPr>
            <a:r>
              <a:rPr lang="ru-RU" sz="2100" spc="-40" dirty="0" smtClean="0">
                <a:latin typeface="Calibri" pitchFamily="34" charset="0"/>
                <a:cs typeface="Calibri" pitchFamily="34" charset="0"/>
              </a:rPr>
              <a:t> Разработка и реализация программы здоровьесберегающего и психолого-педагогического сопровождения профессионального обучения позволит:</a:t>
            </a:r>
            <a:endParaRPr lang="ru-RU" sz="2100" spc="-40" dirty="0">
              <a:latin typeface="Calibri" pitchFamily="34" charset="0"/>
              <a:cs typeface="Calibri" pitchFamily="34" charset="0"/>
            </a:endParaRPr>
          </a:p>
          <a:p>
            <a:pPr marL="177800" lvl="0">
              <a:buFont typeface="Arial" pitchFamily="34" charset="0"/>
              <a:buChar char="•"/>
            </a:pPr>
            <a:r>
              <a:rPr lang="ru-RU" sz="2100" spc="-40" dirty="0" smtClean="0">
                <a:latin typeface="Calibri" pitchFamily="34" charset="0"/>
                <a:cs typeface="Calibri" pitchFamily="34" charset="0"/>
              </a:rPr>
              <a:t> повысить уровень культуры здоровья всех субъектов образовательного процесса;</a:t>
            </a:r>
          </a:p>
          <a:p>
            <a:pPr marL="177800" lvl="0">
              <a:buFont typeface="Arial" pitchFamily="34" charset="0"/>
              <a:buChar char="•"/>
            </a:pPr>
            <a:r>
              <a:rPr lang="ru-RU" sz="2100" spc="-40" dirty="0" smtClean="0">
                <a:latin typeface="Calibri" pitchFamily="34" charset="0"/>
                <a:cs typeface="Calibri" pitchFamily="34" charset="0"/>
              </a:rPr>
              <a:t> повысить качество профессионального образования путем подготовки конкурентоспособного и здорового специалиста.</a:t>
            </a:r>
          </a:p>
          <a:p>
            <a:pPr lvl="0">
              <a:buFont typeface="Arial" pitchFamily="34" charset="0"/>
              <a:buChar char="•"/>
            </a:pPr>
            <a:endParaRPr lang="ru-RU" sz="2100" spc="-40" dirty="0" smtClean="0">
              <a:latin typeface="Calibri" pitchFamily="34" charset="0"/>
              <a:cs typeface="Calibri" pitchFamily="34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2100" spc="-40" dirty="0" smtClean="0">
                <a:latin typeface="Calibri" pitchFamily="34" charset="0"/>
                <a:cs typeface="Calibri" pitchFamily="34" charset="0"/>
              </a:rPr>
              <a:t> По результатам инновационной деятельности разработаны:</a:t>
            </a:r>
          </a:p>
          <a:p>
            <a:pPr marL="177800" lvl="0">
              <a:buFont typeface="Arial" pitchFamily="34" charset="0"/>
              <a:buChar char="•"/>
            </a:pPr>
            <a:r>
              <a:rPr lang="ru-RU" sz="2100" spc="-40" dirty="0" smtClean="0">
                <a:latin typeface="Calibri" pitchFamily="34" charset="0"/>
                <a:cs typeface="Calibri" pitchFamily="34" charset="0"/>
              </a:rPr>
              <a:t> программа комплексного здоровьесберегающего и психолого-педагогического сопровождения профессионального обучения студентов колледжа как условие подготовки конкурентоспособного специалиста;</a:t>
            </a:r>
          </a:p>
          <a:p>
            <a:pPr marL="177800" lvl="0">
              <a:buFont typeface="Arial" pitchFamily="34" charset="0"/>
              <a:buChar char="•"/>
            </a:pPr>
            <a:r>
              <a:rPr lang="ru-RU" sz="2100" spc="-40" dirty="0" smtClean="0">
                <a:latin typeface="Calibri" pitchFamily="34" charset="0"/>
                <a:cs typeface="Calibri" pitchFamily="34" charset="0"/>
              </a:rPr>
              <a:t> профессиограммы по специальностям и профессиям;</a:t>
            </a:r>
          </a:p>
          <a:p>
            <a:pPr marL="177800" lvl="0">
              <a:buFont typeface="Arial" pitchFamily="34" charset="0"/>
              <a:buChar char="•"/>
            </a:pPr>
            <a:r>
              <a:rPr lang="ru-RU" sz="2100" spc="-40" dirty="0" smtClean="0">
                <a:latin typeface="Calibri" pitchFamily="34" charset="0"/>
                <a:cs typeface="Calibri" pitchFamily="34" charset="0"/>
              </a:rPr>
              <a:t> научный отчет о ходе и результатах инновационной деятельности;</a:t>
            </a:r>
          </a:p>
          <a:p>
            <a:pPr marL="177800" lvl="0">
              <a:buFont typeface="Arial" pitchFamily="34" charset="0"/>
              <a:buChar char="•"/>
            </a:pPr>
            <a:r>
              <a:rPr lang="ru-RU" sz="2100" spc="-40" dirty="0" smtClean="0">
                <a:latin typeface="Calibri" pitchFamily="34" charset="0"/>
                <a:cs typeface="Calibri" pitchFamily="34" charset="0"/>
              </a:rPr>
              <a:t>сборник методических рекомендаций по проблеме инновационной деятельности, включающий методику проведения диагностики обучающихся и анализ здоровьесберегающей деятельности в учреждении профессионального образования.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 bwMode="auto">
          <a:xfrm>
            <a:off x="292326" y="233464"/>
            <a:ext cx="8523287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42900" lvl="0" indent="-342900" algn="ctr" eaLnBrk="0" hangingPunct="0">
              <a:spcBef>
                <a:spcPts val="0"/>
              </a:spcBef>
              <a:buClr>
                <a:schemeClr val="bg2"/>
              </a:buClr>
              <a:defRPr/>
            </a:pPr>
            <a:r>
              <a:rPr kumimoji="0" lang="ru-RU" sz="35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n-ea"/>
                <a:cs typeface="Times New Roman" pitchFamily="18" charset="0"/>
              </a:rPr>
              <a:t>ПРОГРАММА</a:t>
            </a:r>
          </a:p>
          <a:p>
            <a:pPr marL="342900" lvl="0" indent="-342900" algn="ctr" eaLnBrk="0" hangingPunct="0">
              <a:spcBef>
                <a:spcPts val="0"/>
              </a:spcBef>
              <a:buClr>
                <a:schemeClr val="bg2"/>
              </a:buClr>
              <a:defRPr/>
            </a:pPr>
            <a:r>
              <a:rPr lang="ru-RU" sz="35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Times New Roman" pitchFamily="18" charset="0"/>
              </a:rPr>
              <a:t>к</a:t>
            </a:r>
            <a:r>
              <a:rPr lang="ru-RU" sz="35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Times New Roman" pitchFamily="18" charset="0"/>
              </a:rPr>
              <a:t>омплексного здоровьесберегающего и психолого-педагогического сопровождения профессионального обучения студентов колледжа</a:t>
            </a:r>
            <a:endParaRPr kumimoji="0" lang="ru-RU" sz="3500" b="0" i="0" u="none" strike="noStrike" kern="0" cap="none" spc="0" normalizeH="0" baseline="0" noProof="0" dirty="0">
              <a:ln>
                <a:noFill/>
              </a:ln>
              <a:solidFill>
                <a:srgbClr val="006699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696510" y="3287949"/>
            <a:ext cx="513620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400" dirty="0" smtClean="0">
                <a:latin typeface="Cambria" pitchFamily="18" charset="0"/>
              </a:rPr>
              <a:t>Разработчики: Васина Е.В., кандидат биологических наук</a:t>
            </a:r>
          </a:p>
          <a:p>
            <a:r>
              <a:rPr lang="ru-RU" sz="1400" dirty="0" smtClean="0">
                <a:latin typeface="Cambria" pitchFamily="18" charset="0"/>
              </a:rPr>
              <a:t>Малышева Л.И., директор колледжа</a:t>
            </a:r>
          </a:p>
          <a:p>
            <a:r>
              <a:rPr lang="ru-RU" sz="1400" dirty="0" smtClean="0">
                <a:latin typeface="Cambria" pitchFamily="18" charset="0"/>
              </a:rPr>
              <a:t>Гаранина Л.П., заместитель директора по воспитательной работе и социальным вопросам</a:t>
            </a:r>
          </a:p>
          <a:p>
            <a:r>
              <a:rPr lang="ru-RU" sz="1400" dirty="0" smtClean="0">
                <a:latin typeface="Cambria" pitchFamily="18" charset="0"/>
              </a:rPr>
              <a:t>Кречетова Н.В., начальник отдела научно-методической работы</a:t>
            </a:r>
          </a:p>
          <a:p>
            <a:r>
              <a:rPr lang="ru-RU" sz="1400" dirty="0" smtClean="0">
                <a:latin typeface="Cambria" pitchFamily="18" charset="0"/>
              </a:rPr>
              <a:t>Беляева Н.Н., методист</a:t>
            </a:r>
          </a:p>
          <a:p>
            <a:r>
              <a:rPr lang="ru-RU" sz="1400" dirty="0" err="1" smtClean="0">
                <a:latin typeface="Cambria" pitchFamily="18" charset="0"/>
              </a:rPr>
              <a:t>Шевкова</a:t>
            </a:r>
            <a:r>
              <a:rPr lang="ru-RU" sz="1400" dirty="0" smtClean="0">
                <a:latin typeface="Cambria" pitchFamily="18" charset="0"/>
              </a:rPr>
              <a:t> С.А., педагог-психолог</a:t>
            </a:r>
          </a:p>
          <a:p>
            <a:r>
              <a:rPr lang="ru-RU" sz="1400" dirty="0" smtClean="0">
                <a:latin typeface="Cambria" pitchFamily="18" charset="0"/>
              </a:rPr>
              <a:t>Михеева Н.В., заместитель директора по УР</a:t>
            </a:r>
          </a:p>
          <a:p>
            <a:r>
              <a:rPr lang="ru-RU" sz="1400" dirty="0" smtClean="0">
                <a:latin typeface="Cambria" pitchFamily="18" charset="0"/>
              </a:rPr>
              <a:t>Сорокина О.С., руководитель физического воспитания</a:t>
            </a:r>
          </a:p>
          <a:p>
            <a:r>
              <a:rPr lang="ru-RU" sz="1400" dirty="0" smtClean="0">
                <a:latin typeface="Cambria" pitchFamily="18" charset="0"/>
              </a:rPr>
              <a:t>Сарафанникова Т.В., заведующая здравпунктом</a:t>
            </a:r>
          </a:p>
          <a:p>
            <a:r>
              <a:rPr lang="ru-RU" sz="1400" dirty="0" smtClean="0">
                <a:latin typeface="Cambria" pitchFamily="18" charset="0"/>
              </a:rPr>
              <a:t>Селиванова М.Н., заведующая отделением Монтаж и техническая эксплуатация промышленного оборудования</a:t>
            </a:r>
          </a:p>
          <a:p>
            <a:endParaRPr lang="ru-RU" sz="1400" dirty="0">
              <a:latin typeface="Cambria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2582756"/>
            <a:ext cx="9144000" cy="324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spcAft>
                <a:spcPts val="1800"/>
              </a:spcAft>
              <a:buClr>
                <a:srgbClr val="006699"/>
              </a:buClr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Задачи:</a:t>
            </a:r>
          </a:p>
          <a:p>
            <a:pPr lvl="0">
              <a:spcAft>
                <a:spcPts val="18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kumimoji="0" lang="ru-RU" sz="20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Создать условия для формирования</a:t>
            </a:r>
            <a:r>
              <a:rPr kumimoji="0" lang="ru-RU" sz="200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здоровьесберегающей среды колледжа.</a:t>
            </a:r>
          </a:p>
          <a:p>
            <a:pPr lvl="0">
              <a:spcAft>
                <a:spcPts val="18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0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Разработать и реализовать программу мероприятий по формированию культуры здорового, безопасного образа жизни всех участников образовательного процесса.</a:t>
            </a:r>
          </a:p>
          <a:p>
            <a:pPr lvl="0">
              <a:spcAft>
                <a:spcPts val="18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0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Разработать и реализовать систему мероприятий по сохранению здоровья, профессиональному развитию и адаптации обучающихся, формированию профессионально важных качеств.</a:t>
            </a:r>
            <a:endParaRPr lang="ru-RU" sz="2000" dirty="0"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785794"/>
            <a:ext cx="9144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1800"/>
              </a:spcAft>
              <a:buClr>
                <a:srgbClr val="006699"/>
              </a:buClr>
            </a:pPr>
            <a:r>
              <a:rPr lang="ru-RU" sz="2000" b="1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создание комплексного здоровьесберегающего и психолого-педагогического сопровождения профессионального обучения студентов колледжа.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-4462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Этапы реализации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1090169"/>
            <a:ext cx="9144000" cy="5570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55600" lvl="0" indent="-355600">
              <a:spcAft>
                <a:spcPts val="1200"/>
              </a:spcAft>
              <a:buClr>
                <a:srgbClr val="006699"/>
              </a:buClr>
            </a:pPr>
            <a:r>
              <a:rPr 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imes New Roman" pitchFamily="18" charset="0"/>
                <a:cs typeface="Times New Roman" pitchFamily="18" charset="0"/>
              </a:rPr>
              <a:t>I </a:t>
            </a:r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этап (подготовительный) </a:t>
            </a:r>
            <a:r>
              <a:rPr lang="ru-RU" sz="24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– анализ здоровьесберегающей деятельности ПОО, подбор команды специалистов, планирование и координация деятельности участников реализации программы. </a:t>
            </a:r>
          </a:p>
          <a:p>
            <a:pPr marL="355600" lvl="0" indent="-355600">
              <a:spcAft>
                <a:spcPts val="1200"/>
              </a:spcAft>
              <a:buClr>
                <a:srgbClr val="006699"/>
              </a:buClr>
            </a:pPr>
            <a:r>
              <a:rPr 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imes New Roman" pitchFamily="18" charset="0"/>
                <a:cs typeface="Times New Roman" pitchFamily="18" charset="0"/>
              </a:rPr>
              <a:t>II</a:t>
            </a:r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этап (практический) </a:t>
            </a:r>
            <a:r>
              <a:rPr lang="ru-RU" sz="24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– создание условий для формирования здоровьесберегающей среды колледжа, реализация мероприятия по сохранению здоровья, профессионального развития и адаптации обучающихся, формирование профессионально важных качеств.</a:t>
            </a:r>
          </a:p>
          <a:p>
            <a:pPr marL="355600" lvl="0" indent="-355600">
              <a:spcAft>
                <a:spcPts val="1200"/>
              </a:spcAft>
              <a:buClr>
                <a:srgbClr val="006699"/>
              </a:buClr>
            </a:pPr>
            <a:r>
              <a:rPr 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imes New Roman" pitchFamily="18" charset="0"/>
                <a:cs typeface="Times New Roman" pitchFamily="18" charset="0"/>
              </a:rPr>
              <a:t>III</a:t>
            </a:r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этап (корригирующий) </a:t>
            </a:r>
            <a:r>
              <a:rPr lang="ru-RU" sz="24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– проведение диагностики студентов «группы риска», выявление проблемы, планирование мероприятий по совершенствованию комплексного психолого-педагогического здоровьесберегающего сопровождения студентов.</a:t>
            </a:r>
            <a:endParaRPr lang="ru-RU" sz="2400" dirty="0"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8238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Мероприятия по выполнению программы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6643" y="951630"/>
            <a:ext cx="8860130" cy="5423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 l="6378" t="21828" r="3996" b="8718"/>
          <a:stretch>
            <a:fillRect/>
          </a:stretch>
        </p:blipFill>
        <p:spPr bwMode="auto">
          <a:xfrm>
            <a:off x="285720" y="1928802"/>
            <a:ext cx="8572560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10</a:t>
            </a:fld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1993900" y="0"/>
            <a:ext cx="46101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Социальные партнеры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400" y="1014496"/>
            <a:ext cx="1041937" cy="6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3" name="Rectangle 1"/>
          <p:cNvSpPr>
            <a:spLocks noChangeArrowheads="1"/>
          </p:cNvSpPr>
          <p:nvPr/>
        </p:nvSpPr>
        <p:spPr bwMode="auto">
          <a:xfrm>
            <a:off x="2387600" y="5509510"/>
            <a:ext cx="36830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ru-RU" b="1" dirty="0" smtClean="0">
                <a:latin typeface="Cambria" pitchFamily="18" charset="0"/>
              </a:rPr>
              <a:t>Общество с ограниченной ответственностью «Нефтеперерабатывающий завод «Северный Кузбасс»</a:t>
            </a:r>
            <a:endParaRPr kumimoji="0" lang="ru-RU" b="0" i="0" u="none" strike="noStrike" cap="none" normalizeH="0" baseline="0" dirty="0" smtClean="0">
              <a:ln>
                <a:noFill/>
              </a:ln>
              <a:effectLst/>
              <a:latin typeface="Cambria" pitchFamily="18" charset="0"/>
              <a:cs typeface="Tahoma" pitchFamily="34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52400" y="2005820"/>
            <a:ext cx="1363035" cy="6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5900" y="3374470"/>
            <a:ext cx="1061510" cy="6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8600" y="4558977"/>
            <a:ext cx="1032702" cy="6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C:\Documents and Settings\аспк\Мои документы\беляева\Картинки\2008_02_08_северный кузбас_бб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4000" y="5811485"/>
            <a:ext cx="1982709" cy="6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8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6643702" y="642918"/>
            <a:ext cx="2374900" cy="36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4572000" y="1643050"/>
            <a:ext cx="2526825" cy="36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5" name="Picture 3">
            <a:hlinkClick r:id="rId11" action="ppaction://hlinkfile"/>
          </p:cNvPr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6357950" y="3071810"/>
            <a:ext cx="2483949" cy="3600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9" name="Прямоугольник 18"/>
          <p:cNvSpPr/>
          <p:nvPr/>
        </p:nvSpPr>
        <p:spPr>
          <a:xfrm>
            <a:off x="1485900" y="998835"/>
            <a:ext cx="5511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Cambria" pitchFamily="18" charset="0"/>
                <a:ea typeface="Times New Roman" pitchFamily="18" charset="0"/>
                <a:cs typeface="Tahoma" pitchFamily="34" charset="0"/>
              </a:rPr>
              <a:t>Общество с ограниченной ответственностью </a:t>
            </a:r>
          </a:p>
          <a:p>
            <a:pPr lvl="0"/>
            <a:r>
              <a:rPr lang="ru-RU" b="1" dirty="0" smtClean="0">
                <a:latin typeface="Cambria" pitchFamily="18" charset="0"/>
                <a:ea typeface="Times New Roman" pitchFamily="18" charset="0"/>
                <a:cs typeface="Tahoma" pitchFamily="34" charset="0"/>
              </a:rPr>
              <a:t>«Авексима Сибирь»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1511300" y="1962835"/>
            <a:ext cx="31623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ambria" pitchFamily="18" charset="0"/>
              </a:rPr>
              <a:t>Яйский нефтеперерабатывающий завод - филиал ЗАО «НефтеХимСервис»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1435100" y="3347135"/>
            <a:ext cx="29845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ambria" pitchFamily="18" charset="0"/>
                <a:cs typeface="Raavi" pitchFamily="2"/>
              </a:rPr>
              <a:t>Кемеровское открытое акционерное общество «АЗОТ»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1435100" y="4553635"/>
            <a:ext cx="3022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Cambria" pitchFamily="18" charset="0"/>
              </a:rPr>
              <a:t>Открытое акционерное общество «Анжеромаш»</a:t>
            </a:r>
            <a:endParaRPr lang="ru-RU" dirty="0" smtClean="0">
              <a:latin typeface="Cambria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929454" y="142852"/>
            <a:ext cx="20002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www.anspk.ru</a:t>
            </a:r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85860"/>
            <a:ext cx="9144000" cy="5572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Прямоугольник 8"/>
          <p:cNvSpPr/>
          <p:nvPr/>
        </p:nvSpPr>
        <p:spPr>
          <a:xfrm>
            <a:off x="0" y="2041746"/>
            <a:ext cx="45927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Arial Narrow" pitchFamily="34" charset="0"/>
                <a:cs typeface="Times New Roman" pitchFamily="18" charset="0"/>
              </a:rPr>
              <a:t> Имеется достаточная материальная база</a:t>
            </a:r>
          </a:p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Arial Narrow" pitchFamily="34" charset="0"/>
                <a:cs typeface="Times New Roman" pitchFamily="18" charset="0"/>
              </a:rPr>
              <a:t>   Квалифицированный педагогический коллектив</a:t>
            </a:r>
          </a:p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Arial Narrow" pitchFamily="34" charset="0"/>
                <a:cs typeface="Times New Roman" pitchFamily="18" charset="0"/>
              </a:rPr>
              <a:t>   Создана система взаимодействия с социальными партнерами </a:t>
            </a:r>
          </a:p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600" dirty="0" smtClean="0">
                <a:latin typeface="Arial Narrow" pitchFamily="34" charset="0"/>
                <a:cs typeface="Times New Roman" pitchFamily="18" charset="0"/>
              </a:rPr>
              <a:t>   Ведется активная работа по пропаганде здорового и безопасного образа жизни и воспитанию культуры здоровья</a:t>
            </a:r>
            <a:endParaRPr lang="ru-RU" sz="1600" dirty="0"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623954" y="1620742"/>
            <a:ext cx="452004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200" dirty="0" smtClean="0">
                <a:latin typeface="Arial Narrow" pitchFamily="34" charset="0"/>
              </a:rPr>
              <a:t> Недостаточно изучены психофизиологические, индивидуально-типологические и профессионально личностные качества обучающихся </a:t>
            </a:r>
          </a:p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200" dirty="0" smtClean="0">
                <a:latin typeface="Arial Narrow" pitchFamily="34" charset="0"/>
              </a:rPr>
              <a:t>  При обучении не учитываются индивидуальные, психофизические особенности обучающихся и рекомендации врача</a:t>
            </a:r>
          </a:p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200" dirty="0" smtClean="0">
                <a:latin typeface="Arial Narrow" pitchFamily="34" charset="0"/>
              </a:rPr>
              <a:t>  Расписание учебных занятий составляется нерационально </a:t>
            </a:r>
          </a:p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200" dirty="0" smtClean="0">
                <a:latin typeface="Arial Narrow" pitchFamily="34" charset="0"/>
              </a:rPr>
              <a:t>  Нет единой системы формирования культуры здорового и безопасного образа жизни обучающихся с учетом требовании ФГОС</a:t>
            </a:r>
          </a:p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200" dirty="0" smtClean="0">
                <a:latin typeface="Arial Narrow" pitchFamily="34" charset="0"/>
              </a:rPr>
              <a:t>  Не отработана система занятий с обучающимися, отнесенными к медицинской группе, и врачебно-педагогический контроль на занятиях физической культуры </a:t>
            </a:r>
          </a:p>
          <a:p>
            <a:pPr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200" dirty="0" smtClean="0">
                <a:latin typeface="Arial Narrow" pitchFamily="34" charset="0"/>
              </a:rPr>
              <a:t>  Отсутствует комплексное </a:t>
            </a:r>
            <a:r>
              <a:rPr lang="ru-RU" sz="1200" dirty="0" err="1" smtClean="0">
                <a:latin typeface="Arial Narrow" pitchFamily="34" charset="0"/>
              </a:rPr>
              <a:t>психолого-медико-педагогическое</a:t>
            </a:r>
            <a:r>
              <a:rPr lang="ru-RU" sz="1200" dirty="0" smtClean="0">
                <a:latin typeface="Arial Narrow" pitchFamily="34" charset="0"/>
              </a:rPr>
              <a:t>  сопровождение участников образовательного процесса</a:t>
            </a:r>
            <a:endParaRPr lang="ru-RU" sz="1200" dirty="0">
              <a:latin typeface="Arial Narrow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0" y="4493651"/>
            <a:ext cx="4540827" cy="22929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9538" indent="-109538"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 Расширение информационной, просветительской  и спортивной работы</a:t>
            </a:r>
          </a:p>
          <a:p>
            <a:pPr marL="109538" indent="-109538"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Расширение возможностей взаимодействия с учреждениями, организациями города и области и социальными партнерами </a:t>
            </a:r>
          </a:p>
          <a:p>
            <a:pPr marL="109538" indent="-109538"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  Повышение квалификации педагогических работников колледжа, обмен опытом работы с образовательными организациями  Кемеровской области </a:t>
            </a:r>
          </a:p>
          <a:p>
            <a:pPr marL="109538" indent="-109538"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  Осуществление научно-исследовательской и инновационной работы студентов и преподавателей колледжа на базе организаций социальных партнеров</a:t>
            </a:r>
          </a:p>
          <a:p>
            <a:pPr marL="109538" indent="-109538"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  Привлечение обучающихся колледжа к участию в областных, городских мероприятиях, акциях по пропаганде ЗОЖ, занятиях в объединениях, клубах и секциях города</a:t>
            </a:r>
          </a:p>
          <a:p>
            <a:pPr marL="109538" indent="-109538" algn="just"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  Формирование активной гражданской позиции по сохранению общественного и индивидуального здоровья</a:t>
            </a:r>
            <a:endParaRPr lang="ru-RU" sz="1100" dirty="0">
              <a:latin typeface="Arial Narrow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13564" y="4520052"/>
            <a:ext cx="45304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b="1" dirty="0" smtClean="0">
                <a:latin typeface="Arial Narrow" pitchFamily="34" charset="0"/>
              </a:rPr>
              <a:t> </a:t>
            </a:r>
            <a:r>
              <a:rPr lang="ru-RU" sz="1100" dirty="0" smtClean="0">
                <a:latin typeface="Arial Narrow" pitchFamily="34" charset="0"/>
              </a:rPr>
              <a:t>Недостаток материальных  ресурсов для обеспечения и реализации диагностики функционального состояния организма и профилактических мероприятий, здоровьеформирующих программ 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  Особенности отношения обучающихся к своему здоровью, низкий уровень сформированности культуры ЗОЖ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  Недостаточная культура воспитания в семье, низкая  культура здоровья родителей (особенно семей «группы риска»), негативное влияние социального окружения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  Информация, указанная в справке формы 086/У  не соответствует реальным показателям здоровья подростков,  увеличение заболеваемости подростков</a:t>
            </a:r>
          </a:p>
          <a:p>
            <a:pPr algn="just">
              <a:spcBef>
                <a:spcPts val="0"/>
              </a:spcBef>
              <a:spcAft>
                <a:spcPts val="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1100" dirty="0" smtClean="0">
                <a:latin typeface="Arial Narrow" pitchFamily="34" charset="0"/>
              </a:rPr>
              <a:t>  Отсутствие современных требований к здоровьесберегающему и здоровьеформирующему образованию в ФГОС СПО</a:t>
            </a:r>
            <a:endParaRPr lang="ru-RU" sz="1100" dirty="0">
              <a:latin typeface="Arial Narrow" pitchFamily="34" charset="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0" y="352728"/>
            <a:ext cx="9144000" cy="790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I 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этап - </a:t>
            </a:r>
            <a:r>
              <a:rPr kumimoji="0" lang="ru-RU" sz="2400" b="1" i="0" u="none" strike="noStrike" kern="0" cap="none" spc="0" normalizeH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Подготовительный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Анализ здоровьесберегающей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деятельности колледжа </a:t>
            </a:r>
            <a:endParaRPr kumimoji="0" lang="ru-RU" sz="24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12</a:t>
            </a:fld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497942" y="-44721"/>
            <a:ext cx="85075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Методики  комплексной диагностики </a:t>
            </a:r>
          </a:p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для определения психофизиологического </a:t>
            </a:r>
          </a:p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и психоэмоционального состояния</a:t>
            </a:r>
            <a:endParaRPr lang="ru-RU" sz="20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26888619"/>
              </p:ext>
            </p:extLst>
          </p:nvPr>
        </p:nvGraphicFramePr>
        <p:xfrm>
          <a:off x="120189" y="1015747"/>
          <a:ext cx="8811491" cy="5725542"/>
        </p:xfrm>
        <a:graphic>
          <a:graphicData uri="http://schemas.openxmlformats.org/drawingml/2006/table">
            <a:tbl>
              <a:tblPr/>
              <a:tblGrid>
                <a:gridCol w="346739"/>
                <a:gridCol w="4095344"/>
                <a:gridCol w="4369408"/>
              </a:tblGrid>
              <a:tr h="2330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cap="sm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300" cap="sm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cap="small" baseline="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название </a:t>
                      </a:r>
                      <a:r>
                        <a:rPr lang="ru-RU" sz="1300" b="1" cap="sm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методики</a:t>
                      </a:r>
                      <a:endParaRPr lang="ru-RU" sz="1300" cap="sm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cap="small" baseline="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300" cap="sm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05843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Психофизиологические особенности 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03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Тест «Корректурная проба»(Тест Бурдона)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Концентрация, устойчивость, переключаемость внимания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734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Тест исследования интеллекта 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Р. Амтхауэра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Определение </a:t>
                      </a:r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общих способностей и интеллекта 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Методика Е.П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. Ильина </a:t>
                      </a: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теппинг-тест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Определение </a:t>
                      </a: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силы  и подвижности нервной 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системы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Методика «Память на числа»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spc="2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Объем </a:t>
                      </a:r>
                      <a:r>
                        <a:rPr lang="ru-RU" sz="1300" spc="2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кратковременной зрительной (образной)  </a:t>
                      </a:r>
                      <a:r>
                        <a:rPr lang="ru-RU" sz="1300" spc="2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памяти</a:t>
                      </a:r>
                      <a:endParaRPr lang="ru-RU" sz="13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05843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Психоэмоциональное состояние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5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Опросник «Самочувствие, активность, настроение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» (САН)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Оперативная оценка самочувствия, активности и настроения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4399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6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Методика 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Баса-Дарки (А. Бассом и А. Дарки)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Уровень агрессивности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4399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7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Оценка уровня общительности по тесту В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. Ф. Ряховского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Уровень общительности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43994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Функциональное состояние </a:t>
                      </a:r>
                      <a:r>
                        <a:rPr lang="ru-RU" sz="1300" b="1" baseline="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и физическое развитие</a:t>
                      </a:r>
                      <a:endParaRPr lang="ru-RU" sz="1300" b="1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39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8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Индекс Кердо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Тип вегетативной регуляции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9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Ортостатическая проба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Функциональное состояние организма по показателям пульсометрии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Проба Мартине-Кушелевского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Реакция</a:t>
                      </a:r>
                      <a:r>
                        <a:rPr lang="ru-RU" sz="1300" baseline="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организма на дозированную физическую нагрузку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43994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Уровень здоровья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39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ЭКГ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Оценка работы сердца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917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Биохимический анализ крови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Наличие/отсутствие сахара и холестерина в крови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Изучение медицинских карт 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Хроническая заболеваемость, группа здоровья 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13</a:t>
            </a:fld>
            <a:endParaRPr lang="ru-RU" dirty="0" smtClean="0"/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-18470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8686" y="842597"/>
            <a:ext cx="5081296" cy="59573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print"/>
          <a:srcRect l="12087" t="21153" r="50894" b="8336"/>
          <a:stretch>
            <a:fillRect/>
          </a:stretch>
        </p:blipFill>
        <p:spPr bwMode="auto">
          <a:xfrm>
            <a:off x="4429124" y="0"/>
            <a:ext cx="4714876" cy="64294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14</a:t>
            </a:fld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497942" y="-44721"/>
            <a:ext cx="85075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Методики  комплексной диагностики </a:t>
            </a:r>
          </a:p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для определения психофизиологического </a:t>
            </a:r>
          </a:p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и психоэмоционального состояния</a:t>
            </a:r>
            <a:endParaRPr lang="ru-RU" sz="20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26888619"/>
              </p:ext>
            </p:extLst>
          </p:nvPr>
        </p:nvGraphicFramePr>
        <p:xfrm>
          <a:off x="120189" y="1015747"/>
          <a:ext cx="8811491" cy="5725542"/>
        </p:xfrm>
        <a:graphic>
          <a:graphicData uri="http://schemas.openxmlformats.org/drawingml/2006/table">
            <a:tbl>
              <a:tblPr/>
              <a:tblGrid>
                <a:gridCol w="346739"/>
                <a:gridCol w="4095344"/>
                <a:gridCol w="4369408"/>
              </a:tblGrid>
              <a:tr h="23306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cap="sm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№</a:t>
                      </a:r>
                      <a:endParaRPr lang="ru-RU" sz="1300" cap="sm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cap="small" baseline="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название </a:t>
                      </a:r>
                      <a:r>
                        <a:rPr lang="ru-RU" sz="1300" b="1" cap="small" baseline="0" dirty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методики</a:t>
                      </a:r>
                      <a:endParaRPr lang="ru-RU" sz="1300" cap="sm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cap="small" baseline="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mbria" pitchFamily="18" charset="0"/>
                          <a:ea typeface="Times New Roman"/>
                          <a:cs typeface="Times New Roman"/>
                        </a:rPr>
                        <a:t>показатели</a:t>
                      </a:r>
                      <a:endParaRPr lang="ru-RU" sz="1300" cap="small" baseline="0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05843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Психофизиологические особенности 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03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1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Тест «Корректурная проба»(Тест Бурдона)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Концентрация, устойчивость, переключаемость внимания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7341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2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Тест исследования интеллекта 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Р. Амтхауэра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Определение </a:t>
                      </a:r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общих способностей и интеллекта 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3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Методика Е.П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. Ильина </a:t>
                      </a: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теппинг-тест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Определение </a:t>
                      </a:r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силы  и подвижности нервной </a:t>
                      </a:r>
                      <a:r>
                        <a:rPr lang="ru-RU" sz="13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системы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4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Методика «Память на числа»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spc="2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Объем </a:t>
                      </a:r>
                      <a:r>
                        <a:rPr lang="ru-RU" sz="1300" spc="2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кратковременной зрительной (образной)  </a:t>
                      </a:r>
                      <a:r>
                        <a:rPr lang="ru-RU" sz="1300" spc="2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памяти</a:t>
                      </a:r>
                      <a:endParaRPr lang="ru-RU" sz="13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05843"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Психоэмоциональное состояние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5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Опросник «Самочувствие, активность, настроение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» (САН)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Оперативная оценка самочувствия, активности и настроения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4399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6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Методика 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Баса-Дарки (А. Бассом и А. Дарки)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Уровень агрессивности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43994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7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Оценка уровня общительности по тесту В</a:t>
                      </a: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. Ф. Ряховского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Уровень общительности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43994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b="1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Функциональное состояние </a:t>
                      </a:r>
                      <a:r>
                        <a:rPr lang="ru-RU" sz="1300" b="1" baseline="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и физическое развитие</a:t>
                      </a:r>
                      <a:endParaRPr lang="ru-RU" sz="1300" b="1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39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8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Индекс Кердо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Тип вегетативной регуляции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9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Ортостатическая проба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Функциональное состояние организма по показателям пульсометрии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10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Проба Мартине-Кушелевского</a:t>
                      </a: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Реакция</a:t>
                      </a:r>
                      <a:r>
                        <a:rPr lang="ru-RU" sz="1300" baseline="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организма на дозированную физическую нагрузку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243994"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b="1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Уровень здоровья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399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11</a:t>
                      </a:r>
                      <a:endParaRPr lang="ru-RU" sz="13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ЭКГ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Оценка работы сердца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9172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12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Биохимический анализ крови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Наличие/отсутствие сахара и холестерина в крови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  <a:tr h="3558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13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Изучение медицинских карт 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300" kern="1200" dirty="0" smtClean="0">
                          <a:solidFill>
                            <a:schemeClr val="tx1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Хроническая заболеваемость, группа здоровья </a:t>
                      </a:r>
                      <a:endParaRPr lang="ru-RU" sz="1300" kern="1200" dirty="0">
                        <a:solidFill>
                          <a:schemeClr val="tx1"/>
                        </a:solidFill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49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7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2099388" y="47502"/>
            <a:ext cx="6895321" cy="1017036"/>
          </a:xfrm>
        </p:spPr>
        <p:txBody>
          <a:bodyPr/>
          <a:lstStyle/>
          <a:p>
            <a:pPr algn="ctr" eaLnBrk="1" hangingPunct="1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Экспериментальная группа – 50 обучающихся</a:t>
            </a:r>
            <a:endParaRPr lang="ru-RU" sz="2800" b="1" i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Arial" charset="0"/>
            </a:endParaRPr>
          </a:p>
        </p:txBody>
      </p:sp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15</a:t>
            </a:fld>
            <a:endParaRPr lang="ru-RU" dirty="0" smtClean="0"/>
          </a:p>
        </p:txBody>
      </p:sp>
      <p:sp>
        <p:nvSpPr>
          <p:cNvPr id="7" name="Oval 5"/>
          <p:cNvSpPr>
            <a:spLocks noChangeAspect="1" noChangeArrowheads="1"/>
          </p:cNvSpPr>
          <p:nvPr/>
        </p:nvSpPr>
        <p:spPr bwMode="auto">
          <a:xfrm>
            <a:off x="814012" y="1142999"/>
            <a:ext cx="2233320" cy="2141249"/>
          </a:xfrm>
          <a:prstGeom prst="ellipse">
            <a:avLst/>
          </a:prstGeom>
          <a:blipFill dpi="0" rotWithShape="1">
            <a:blip r:embed="rId3" cstate="print"/>
            <a:srcRect/>
            <a:stretch>
              <a:fillRect/>
            </a:stretch>
          </a:blipFill>
          <a:ln w="9525">
            <a:solidFill>
              <a:srgbClr val="000000"/>
            </a:solidFill>
            <a:round/>
            <a:headEnd/>
            <a:tailEnd/>
          </a:ln>
          <a:effectLst>
            <a:innerShdw blurRad="63500" dist="50800" dir="2700000">
              <a:prstClr val="black">
                <a:alpha val="50000"/>
              </a:prstClr>
            </a:innerShdw>
          </a:effectLst>
        </p:spPr>
        <p:txBody>
          <a:bodyPr/>
          <a:lstStyle/>
          <a:p>
            <a:pPr>
              <a:defRPr/>
            </a:pPr>
            <a:endParaRPr lang="ru-RU" dirty="0">
              <a:latin typeface="Calibri" pitchFamily="34" charset="0"/>
            </a:endParaRPr>
          </a:p>
        </p:txBody>
      </p:sp>
      <p:pic>
        <p:nvPicPr>
          <p:cNvPr id="9" name="Рисунок 8" descr="F:\здоровье\Фото студентов 890.jpg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43142" y="3506778"/>
            <a:ext cx="3956179" cy="31927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 descr="F:\здоровье\Фото студентов 892.jpg"/>
          <p:cNvPicPr/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723952" y="1109560"/>
            <a:ext cx="5194385" cy="3513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6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0" y="1580662"/>
            <a:ext cx="9144000" cy="5445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Количество обучающихся,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вошедших в группы риска по результатам начальной диагностики  (2014 г.)</a:t>
            </a:r>
            <a:endParaRPr lang="ru-RU" sz="28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7416995"/>
              </p:ext>
            </p:extLst>
          </p:nvPr>
        </p:nvGraphicFramePr>
        <p:xfrm>
          <a:off x="317501" y="3140806"/>
          <a:ext cx="8428890" cy="2671485"/>
        </p:xfrm>
        <a:graphic>
          <a:graphicData uri="http://schemas.openxmlformats.org/drawingml/2006/table">
            <a:tbl>
              <a:tblPr/>
              <a:tblGrid>
                <a:gridCol w="1783516"/>
                <a:gridCol w="2985868"/>
                <a:gridCol w="1829753"/>
                <a:gridCol w="1829753"/>
              </a:tblGrid>
              <a:tr h="72058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Группа 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+mn-cs"/>
                        </a:rPr>
                        <a:t>«ГРУППА РИСКА» ПО ПСИХОФИЗИОЛОГИЧЕСКИМ ПОКАЗАТЕЛЯМ</a:t>
                      </a:r>
                      <a:endParaRPr lang="ru-RU" sz="1300" b="1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+mn-cs"/>
                        </a:rPr>
                        <a:t>«ГРУППА РИСКА» ПО РЕЗУЛЬТАТАМ  ОЦЕНКИ  ФУНКЦИОНАЛЬНОГО СОСТОЯНИЯ </a:t>
                      </a:r>
                      <a:endParaRPr lang="ru-RU" sz="1300" b="1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+mn-cs"/>
                        </a:rPr>
                        <a:t>«ГРУППА РИСКА» ПО РЕЗУЛЬТАТАМ КОМПЛЕКСНОГО ОБСЛЕДОВАНИЯ</a:t>
                      </a:r>
                      <a:endParaRPr lang="ru-RU" sz="1300" b="1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6263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Экспериментальная  </a:t>
                      </a:r>
                      <a:r>
                        <a:rPr lang="en-US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214 </a:t>
                      </a: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32% (</a:t>
                      </a:r>
                      <a:r>
                        <a:rPr lang="en-US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8 </a:t>
                      </a: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человек)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82725" algn="r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52% (13</a:t>
                      </a:r>
                      <a:r>
                        <a:rPr lang="ru-RU" sz="1600" baseline="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человек)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16% (4</a:t>
                      </a:r>
                      <a:r>
                        <a:rPr lang="ru-RU" sz="1600" baseline="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человека)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62633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Контрольная  </a:t>
                      </a:r>
                      <a:r>
                        <a:rPr lang="en-US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224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28% (7 человек)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82725" algn="r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48%</a:t>
                      </a:r>
                      <a:r>
                        <a:rPr lang="ru-RU" sz="1600" baseline="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(12 человек)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8% (2 человек)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626335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Общая  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30% (15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82725" algn="r"/>
                        </a:tabLs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50% (25 человек)	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12% (6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16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0" y="762000"/>
            <a:ext cx="9144000" cy="5445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Мероприятия по работе с группой риска</a:t>
            </a:r>
            <a:endParaRPr kumimoji="0" lang="ru-RU" sz="2800" b="0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/>
              <a:uLnTx/>
              <a:uFillTx/>
              <a:latin typeface="Cambria" pitchFamily="18" charset="0"/>
              <a:ea typeface="+mj-ea"/>
              <a:cs typeface="+mj-cs"/>
            </a:endParaRPr>
          </a:p>
        </p:txBody>
      </p:sp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3137" y="1635680"/>
            <a:ext cx="3850105" cy="4856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28410" y="1637631"/>
            <a:ext cx="3956163" cy="4824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0" y="810380"/>
            <a:ext cx="9144000" cy="5445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Методическое объединение психолого-педагогического и медико-социального сопровождения обучающихся</a:t>
            </a:r>
            <a:endParaRPr kumimoji="0" lang="ru-RU" sz="2800" b="0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/>
              <a:uLnTx/>
              <a:uFillTx/>
              <a:latin typeface="Cambria" pitchFamily="18" charset="0"/>
              <a:ea typeface="+mj-ea"/>
              <a:cs typeface="+mj-cs"/>
            </a:endParaRPr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1003301" y="2293938"/>
            <a:ext cx="6997700" cy="3890962"/>
            <a:chOff x="1575" y="9435"/>
            <a:chExt cx="9345" cy="4907"/>
          </a:xfrm>
        </p:grpSpPr>
        <p:sp>
          <p:nvSpPr>
            <p:cNvPr id="1027" name="Text Box 3"/>
            <p:cNvSpPr txBox="1">
              <a:spLocks noChangeArrowheads="1"/>
            </p:cNvSpPr>
            <p:nvPr/>
          </p:nvSpPr>
          <p:spPr bwMode="auto">
            <a:xfrm>
              <a:off x="3886" y="13697"/>
              <a:ext cx="4605" cy="64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Студенты колледжа</a:t>
              </a:r>
              <a:endPara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8" name="Text Box 4"/>
            <p:cNvSpPr txBox="1">
              <a:spLocks noChangeArrowheads="1"/>
            </p:cNvSpPr>
            <p:nvPr/>
          </p:nvSpPr>
          <p:spPr bwMode="auto">
            <a:xfrm>
              <a:off x="4545" y="9435"/>
              <a:ext cx="3390" cy="148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МО психолого-педагогического и медико-социального сопровождения обучающихся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29" name="Text Box 5"/>
            <p:cNvSpPr txBox="1">
              <a:spLocks noChangeArrowheads="1"/>
            </p:cNvSpPr>
            <p:nvPr/>
          </p:nvSpPr>
          <p:spPr bwMode="auto">
            <a:xfrm>
              <a:off x="1590" y="9435"/>
              <a:ext cx="2520" cy="148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Предприятия – социальные партнеры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0" name="Text Box 6"/>
            <p:cNvSpPr txBox="1">
              <a:spLocks noChangeArrowheads="1"/>
            </p:cNvSpPr>
            <p:nvPr/>
          </p:nvSpPr>
          <p:spPr bwMode="auto">
            <a:xfrm>
              <a:off x="8370" y="9435"/>
              <a:ext cx="2520" cy="1485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Родители (законные представители)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1" name="Text Box 7"/>
            <p:cNvSpPr txBox="1">
              <a:spLocks noChangeArrowheads="1"/>
            </p:cNvSpPr>
            <p:nvPr/>
          </p:nvSpPr>
          <p:spPr bwMode="auto">
            <a:xfrm>
              <a:off x="1575" y="11670"/>
              <a:ext cx="1800" cy="10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Руководитель физического воспитания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2" name="Text Box 8"/>
            <p:cNvSpPr txBox="1">
              <a:spLocks noChangeArrowheads="1"/>
            </p:cNvSpPr>
            <p:nvPr/>
          </p:nvSpPr>
          <p:spPr bwMode="auto">
            <a:xfrm>
              <a:off x="3585" y="11685"/>
              <a:ext cx="1650" cy="10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Педагог-психолог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3" name="Text Box 9"/>
            <p:cNvSpPr txBox="1">
              <a:spLocks noChangeArrowheads="1"/>
            </p:cNvSpPr>
            <p:nvPr/>
          </p:nvSpPr>
          <p:spPr bwMode="auto">
            <a:xfrm>
              <a:off x="5460" y="11670"/>
              <a:ext cx="1605" cy="10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Педагоги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4" name="Text Box 10"/>
            <p:cNvSpPr txBox="1">
              <a:spLocks noChangeArrowheads="1"/>
            </p:cNvSpPr>
            <p:nvPr/>
          </p:nvSpPr>
          <p:spPr bwMode="auto">
            <a:xfrm>
              <a:off x="7305" y="11655"/>
              <a:ext cx="1800" cy="10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Медицинский работник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035" name="Text Box 11"/>
            <p:cNvSpPr txBox="1">
              <a:spLocks noChangeArrowheads="1"/>
            </p:cNvSpPr>
            <p:nvPr/>
          </p:nvSpPr>
          <p:spPr bwMode="auto">
            <a:xfrm>
              <a:off x="9300" y="11655"/>
              <a:ext cx="1620" cy="1050"/>
            </a:xfrm>
            <a:prstGeom prst="rect">
              <a:avLst/>
            </a:prstGeom>
            <a:solidFill>
              <a:srgbClr val="FF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ru-RU" sz="1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cs typeface="Arial" pitchFamily="34" charset="0"/>
                </a:rPr>
                <a:t>Социальный педагог</a:t>
              </a:r>
              <a:endPara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1036" name="AutoShape 12"/>
            <p:cNvCxnSpPr>
              <a:cxnSpLocks noChangeShapeType="1"/>
            </p:cNvCxnSpPr>
            <p:nvPr/>
          </p:nvCxnSpPr>
          <p:spPr bwMode="auto">
            <a:xfrm flipH="1">
              <a:off x="4110" y="10155"/>
              <a:ext cx="435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7" name="AutoShape 13"/>
            <p:cNvCxnSpPr>
              <a:cxnSpLocks noChangeShapeType="1"/>
            </p:cNvCxnSpPr>
            <p:nvPr/>
          </p:nvCxnSpPr>
          <p:spPr bwMode="auto">
            <a:xfrm>
              <a:off x="7935" y="10201"/>
              <a:ext cx="450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38" name="AutoShape 14"/>
            <p:cNvCxnSpPr>
              <a:cxnSpLocks noChangeShapeType="1"/>
            </p:cNvCxnSpPr>
            <p:nvPr/>
          </p:nvCxnSpPr>
          <p:spPr bwMode="auto">
            <a:xfrm>
              <a:off x="6240" y="10920"/>
              <a:ext cx="0" cy="28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039" name="AutoShape 15"/>
            <p:cNvCxnSpPr>
              <a:cxnSpLocks noChangeShapeType="1"/>
            </p:cNvCxnSpPr>
            <p:nvPr/>
          </p:nvCxnSpPr>
          <p:spPr bwMode="auto">
            <a:xfrm>
              <a:off x="2055" y="11205"/>
              <a:ext cx="8160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040" name="AutoShape 16"/>
            <p:cNvCxnSpPr>
              <a:cxnSpLocks noChangeShapeType="1"/>
            </p:cNvCxnSpPr>
            <p:nvPr/>
          </p:nvCxnSpPr>
          <p:spPr bwMode="auto">
            <a:xfrm>
              <a:off x="2055" y="11206"/>
              <a:ext cx="15" cy="46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1" name="AutoShape 17"/>
            <p:cNvCxnSpPr>
              <a:cxnSpLocks noChangeShapeType="1"/>
            </p:cNvCxnSpPr>
            <p:nvPr/>
          </p:nvCxnSpPr>
          <p:spPr bwMode="auto">
            <a:xfrm>
              <a:off x="4320" y="11221"/>
              <a:ext cx="15" cy="46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2" name="AutoShape 18"/>
            <p:cNvCxnSpPr>
              <a:cxnSpLocks noChangeShapeType="1"/>
            </p:cNvCxnSpPr>
            <p:nvPr/>
          </p:nvCxnSpPr>
          <p:spPr bwMode="auto">
            <a:xfrm>
              <a:off x="6240" y="11221"/>
              <a:ext cx="1" cy="46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3" name="AutoShape 19"/>
            <p:cNvCxnSpPr>
              <a:cxnSpLocks noChangeShapeType="1"/>
            </p:cNvCxnSpPr>
            <p:nvPr/>
          </p:nvCxnSpPr>
          <p:spPr bwMode="auto">
            <a:xfrm>
              <a:off x="8205" y="11191"/>
              <a:ext cx="1" cy="46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4" name="AutoShape 20"/>
            <p:cNvCxnSpPr>
              <a:cxnSpLocks noChangeShapeType="1"/>
            </p:cNvCxnSpPr>
            <p:nvPr/>
          </p:nvCxnSpPr>
          <p:spPr bwMode="auto">
            <a:xfrm>
              <a:off x="10215" y="11221"/>
              <a:ext cx="1" cy="46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5" name="AutoShape 21"/>
            <p:cNvCxnSpPr>
              <a:cxnSpLocks noChangeShapeType="1"/>
            </p:cNvCxnSpPr>
            <p:nvPr/>
          </p:nvCxnSpPr>
          <p:spPr bwMode="auto">
            <a:xfrm>
              <a:off x="2057" y="13181"/>
              <a:ext cx="8160" cy="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</p:spPr>
        </p:cxnSp>
        <p:cxnSp>
          <p:nvCxnSpPr>
            <p:cNvPr id="1046" name="AutoShape 22"/>
            <p:cNvCxnSpPr>
              <a:cxnSpLocks noChangeShapeType="1"/>
            </p:cNvCxnSpPr>
            <p:nvPr/>
          </p:nvCxnSpPr>
          <p:spPr bwMode="auto">
            <a:xfrm>
              <a:off x="2057" y="12720"/>
              <a:ext cx="15" cy="46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7" name="AutoShape 23"/>
            <p:cNvCxnSpPr>
              <a:cxnSpLocks noChangeShapeType="1"/>
            </p:cNvCxnSpPr>
            <p:nvPr/>
          </p:nvCxnSpPr>
          <p:spPr bwMode="auto">
            <a:xfrm>
              <a:off x="4322" y="12735"/>
              <a:ext cx="15" cy="46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8" name="AutoShape 24"/>
            <p:cNvCxnSpPr>
              <a:cxnSpLocks noChangeShapeType="1"/>
            </p:cNvCxnSpPr>
            <p:nvPr/>
          </p:nvCxnSpPr>
          <p:spPr bwMode="auto">
            <a:xfrm flipH="1">
              <a:off x="6240" y="12721"/>
              <a:ext cx="2" cy="976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49" name="AutoShape 25"/>
            <p:cNvCxnSpPr>
              <a:cxnSpLocks noChangeShapeType="1"/>
            </p:cNvCxnSpPr>
            <p:nvPr/>
          </p:nvCxnSpPr>
          <p:spPr bwMode="auto">
            <a:xfrm>
              <a:off x="8207" y="12719"/>
              <a:ext cx="1" cy="46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  <p:cxnSp>
          <p:nvCxnSpPr>
            <p:cNvPr id="1050" name="AutoShape 26"/>
            <p:cNvCxnSpPr>
              <a:cxnSpLocks noChangeShapeType="1"/>
            </p:cNvCxnSpPr>
            <p:nvPr/>
          </p:nvCxnSpPr>
          <p:spPr bwMode="auto">
            <a:xfrm>
              <a:off x="10217" y="12721"/>
              <a:ext cx="1" cy="464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</p:cxnSp>
      </p:grpSp>
      <p:sp>
        <p:nvSpPr>
          <p:cNvPr id="28" name="Номер слайда 2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18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0" y="762000"/>
            <a:ext cx="9144000" cy="5445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Методическое</a:t>
            </a:r>
            <a:r>
              <a:rPr kumimoji="0" lang="ru-RU" sz="2800" b="1" i="0" u="none" strike="noStrike" kern="0" cap="none" spc="0" normalizeH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 объединение психолого-педагогического и медико-социального сопровождения обучающихся</a:t>
            </a:r>
            <a:endParaRPr kumimoji="0" lang="ru-RU" sz="2800" b="0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/>
              <a:uLnTx/>
              <a:uFillTx/>
              <a:latin typeface="Cambria" pitchFamily="18" charset="0"/>
              <a:ea typeface="+mj-ea"/>
              <a:cs typeface="+mj-cs"/>
            </a:endParaRPr>
          </a:p>
        </p:txBody>
      </p:sp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0" name="AutoShape 2" descr="data:image/jpeg;base64,/9j/4AAQSkZJRgABAQEASABIAAD/4THiRXhpZgAATU0AKgAAAAgAEgEPAAIAAAAGAAAI8gEQAAIAAAAQAAAI+AESAAMAAAABAAEAAAEyAAIAAAAUAAAJCAITAAMAAAABAAIAJkdGAAMAAAABAAAAAEdJAAMAAAABAAAAAIKYAAIAAAABAAAAAIdpAAQAAAABAAAJHIgwAAMAAAABAAIDt4gyAAQAAAABAAADIJydAAEAAAACAAAAAKQwAAIAAAABAAEIAKQxAAIAAAANAAAxhKQyAAUAAAAEAAAxkqQ0AAIAAAAcAAAxsqQ1AAIAAAALAAAxzuocAAcAAAgMAAAA5gAAAAAc6gAAAAg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ENhbm9uAENhbm9uIEVPUyAxMTAwRAAyMDE3OjExOjE3IDExOjIxOjA2AAAfgpoABQAAAAEAABKigp0ABQAAAAEAABKqiCIAAwAAAAEAAgAAiCcAAwAAAAEDIAAAkAAABwAAAAQwMjMwkAQAAgAAABQAABKykQEABwAAAAQBAgMAkgEACgAAAAEAABLGkgIABQAAAAEAABLOkgQACgAAAAEAABLWkgcAAwAAAAEABQAAkgkAAwAAAAEACQAAkgoABQAAAAEAABLeknwABwAAHYYAABLmkoYABwAAAQgAADBskpAAAgAAAAMwNgAAkpEAAgAAAAMwNgAEkpIAAgAAAAMwNgADoAAABwAAAAQwMTAwoAEAAwAAAAEAAQAAoAIAAwAAAAEQsATloAMAAwAAAAELIAO3og4ABQAAAAEAADF0og8ABQAAAAEAADF8ohAAAwAAAAEAAgTlpAEAAwAAAAEAAAO3pAIAAwAAAAEAAAAApAMAAwAAAAEAAAAApAYAAwAAAAEAAAO36hwABwAACAwAAAqW6h0ACQAAAAEAAA/qAAAAABzqAAAAC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AAADwAAAAtAAAACjIwMTc6MTE6MTcgMTE6MjE6MDYAAAYAAAABAAAABGAAAAEAAAAAAAAAAAABAAAAJAAAAAElAAEAAwAxAAAARAUAAAIAAwAEAAAApgUAAAMAAwAEAAAArgUAAAQAAwAiAAAAtgUAAAYAAgAQAAAA+gUAAAcAAgAYAAAAGgYAAAkAAgAgAAAAMgYAAA0ABwAABgAAUgYAABAABAABAAAAiAIAgBMAAwAEAAAAUgwAABkAAwABAAAAAQAAACYAAwAwAAAAWgwAAIMABAABAAAAAAAAAJMAAwAcAAAAvg4AAJUAAgBGAAAA9g4AAJYAAgAQAAAAPA8AAJcABwAABAAATA8AAJgAAwAEAAAATBMAAJkABAAsAAAAVBMAAJoABAAFAAAABBQAAKAAAwAOAAAAGBQAAKoAAwAGAAAANBQAALQAAwABAAAAAQAAANAABAABAAAAAAAAAOAAAwARAAAAQBQAAAFAAwBCBQAAYhQAAAhAAwADAAAA5h4AAAlAAwADAAAA7B4AABBAAgAgAAAA8h4AABFABwD8AAAAEh8AABJAAgAgAAAADiAAABVABwB0AAAALiAAABZABAAGAAAAoiAAABdABAACAAAAuiAAABhABAADAAAAwiAAABlABwAeAAAAziAAACBABAAFAAAA7CAAAAAAAABiAAIAAAADAAMAAAAAAAIAAAABAAAAAAAAAAAAAAD/fw8AAwACAAAAAAD//zQANwASAAEAjAA4AQAACCAAAAAA////////AAAAAAAAAAD/////AAAAAP9/////////AAD//wAAJADGIupMEAASAAAAAABEAAAAAAE0AIwAwAAAAAAAAwAAAAgACACRAP//AAAAAAAAAAABAAAAAACMAMAAZgAAAAAA+AD//////////wAAAAAAAENhbm9uIEVPUyAxMTAwRAAAAAAAAAAAAAAAAAAAAAAARmlybXdhcmUgVmVyc2lvbiAxLjAuNAAAAAAAAAAAAAAAAAAAAAAAAAAAAAAAAAAAAAAAAAAAAACqqmgraCtgAGZlAAMAAAAAAAABAAEAAAgAkZKBhocAJAClAAAAAAAAAABfAwABu7sBAQAAAAACAQCkyAAAAAAAAAAAAAAQEgAAAPsAAAAAZwAAbQAA/wD//wIPAAzMzAkAAAADAAAAAAAAAAAAAAAAAAAAAf8BAAAAAAAAAAAAUBQAAAAAAAAAAAAAAQAAAAEAAAABAAAAAwAAAAMAAAADAAAAAAAAAAEAAAAAAAAAAQAAAIEAAAABAAAAAQAAAAEAAAALAAAAAAAAAAAAAAAAAAAAAAAAAAAAAAAAAAAAAAAAAAAAAAABK1YANAASADeRdZI/AP///////wIAAAAAAAAAAAAAAAAAAAAAAAAAAAAAAAAAAAAAAAAAsBAAACALAAAAAAAAKQAAAFgDAAA8AgAA0AIAAOABAAAAAAAAAAAAANACAADgAQAA0AIAAOABAAAAAAAAAAAAANACAADgAQAAAAAAAAAAAAABAAAAAAAAAAAAAAAAAAAAAAAAAAAAAAAAAAAAAAIKAgABAAEBAAIAAAAAAAAAAAAxLjAuNAA1NSgyMCkAAAAAAAAAAAAAAAAAAAAAAAAAAAAAAAAAAAAAAAAAAAAAAACOAAAAZAAAAGQAAAAAAAAAHQsAAAAAAABkAAAAZQAAAGQAAAAIAAAACAAAAAgAAAAIAAAAAQAAAAAAAAAAAAAAAAAAAAAAAAAAAAAAAAAAAAAAAAAAAAAAxQEABAAEyAIAAAAAAAAAAAAAAAAAAAAAAAAAAAAAAAAAAAAAAAAAAAAAAADFAQAEAATIAgAAAAAAAAAAAAAAAAAAAAAAAAAAAAAAAAAAAAAAAAAAAAAAAMUBAAQABMgCAAAAAAAAAAAAAAAAAAAAAAAAAAAAAAAAAAAAAAAAAAAAAAAAxQEABAAEyAIAAAAAAAAAAAAAAAAAAAAAAAAAAAAAAAAAAAAAAAAAAAAAAADFAQAEAATIAgAAAAAAAAAAAQAAAAAAAAAAAAAAAAAAAAAAAAABAAAAAAAAAAMAAAAAAAAAAAAAAO++rd7vvq3eAAAAAAIAAAAAAAAAAAAAAO++rd7vvq3eAAAAAAQAAAAAAAAAAAAAAO++rd7vvq3eAAAAAAAAAAAAAAAAAAAAAO++rd7vvq3eAAAAAAAAAAAAAAAAAAAAAO++rd7vvq3eAAAAAAMAAADvvq3e776t3gAAAAAAAAAAAAAAAAMAAAAAAAAAAAAAAO++rd7vvq3eAAAAAAMAAAAAAAAAAAAAAAAAAAAAAAAAAAAAAAMAAAAAAAAAAAAAAAAAAAAAAAAAAAAAAAMAAAAAAAAAAAAAAAAAAAAAAAAAgQCBAIEAAAD//////////wAAAAAAAAAAAAAAAAAAAAAAAAAAAAAAAAAAAAAAAAAAAAQABAAEAAQAAAAAAAAAAAAAAAAAAAAAAAAAAAAAAAAAAAAAAAAAAAAEAAQABAAEAAAAAAAAAAAAAAAAAAAAAAAAAAAAAAAAAAAAAAAAAAAABAAEAAQABAAAAAAAAAAAAAAAAAAAAAAAAAAAAAAAAAAAAAAAAAAAAAQABAAEAAQAAAAAAAAAAAAAAAAAAAAAAAAAAAAAAAAAAAAAAAAAAAAEAAQABAAEAAAAAAAAAAAixg5aRAAAAAQAAAAAAAAABAAAAAAAAAAEAAAAAAAAAAAAABAAAAAAAAAAAAAAAABcLQAAANc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J8ABwBwAGAABAAJAAkAsBAgC7AQIAtqAGoAagCVALcAlQBqAGoAagCUAJQAlABmAL4AZgCUAJQAlACd+179Xv0AAAAAAACiAqICYwQAAE0Bs/5yAgAAjv1NAbP+AAA1AP8BAAD//w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DgAAAAAAAAAAAAAAAAAAAAAAAAAAAAAAAAAAAD/////gQAAAAAAAAD//w8CAAAAAAAAAAD//wAARUYtUzE4LTU1bW0gZi8zLjUtNS42IElTIElJAAAAAAAAAAAAAAAAAAAAAAAAAAAAAAAAAAAAAAAAAAAAAAAAAAAAAAAAAFlBMDY0NDE0OQ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CwAAAABAAAAAEAAAAgAAAAAgAAAAEBAAABAAAAAAAAAA8BAAABAAAAAAAAAAIAAAAsAAAAAwAAAAECAAABAAAAAAAAAAICAAABAAAAAAAAAAMCAAABAAAAAAAAAAMAAAAUAAAAAQAAAA4FAAABAAAAAAAAAAQAAAA4AAAABAAAAAEHAAABAAAAAAAAAAQHAAABAAAAAAAAAA4HAAABAAAAAAAAABEIAAABAAAAAAAAAAAAAACwEAAAIAsAAAAAAAAAAAAAHAAAAAMAAAAAAAAAAAAAAP//UBSBAAAAAAAAAAwAOgIABAAEkQIAACIAABE6CwEAAQBIABcA9xA2CwAAAAAAAAAAAAAAAAAAAAAJAOECAAQABGUBBgIABAAEAAJsAQAEAAT2AqkGOwk7CRMDmAYCDfwMSQYnA/wI+AhZBgAAAAD6APsA+AAAADwFuQukC+UGOQKuAK0AGQBOAE0CRwLfA60EcAhmCIQB9waQD30PAAkJA+cA5wAeAGgAAAP9AgsFQwY9C0EL7QGYCQAEAATLBeAVmAkABAAEywXgFZMJAAT+A8gF4BUAAAAAAAAAAAAAJQkABAAEDQZQFMAKAAQABCwFWBvrCQAEAASPBXAXWgYABAAEOgmADOAHAAQABH8IlA4lCQAEAAQNBkUUiAoABAAETQUpGiUJAAQABA0GRRQlCQAEAAQNBkUUJQkABAAEDQZFFCUJAAQABA0GRRQlCQAEAAQNBkUUJQQABAAEhQREDiUEAAQABIUERA4lBAAEAASFBEQOJQQABAAEhQREDiUEAAQABIUERA5Z/isB1wOUKmv+MgHAAxAnuP5ZAWIDbCD7/n0BGANYGzD/nQHhAnAXTP+tAcQC4BVr/8ABpQJQFJv/2QF0AlwS1f8AAkACaBAQACsCEALYDkUAUgLnAawNggCFArwBgAy2AK4ClQG4C+MA4AJ+AfAKWQFjAz8BYAn0ARMIIAj/B/8H/wf/Bw4ADQAPABMAFwAeACEAGwAgACYAIwAbABwAFQAdAAAAEAARABIAGgAcABoAHQAcAB8AIQAcABYAFQAUABUASQAQABUAGwAhAB0AHgAfAB8AHgAeABcAFQAZABUAGQAAABgAHAApACsAIgAhAB8AHAAaABcAFQAVABMAFgAXAB4AJAAkACoAMAAuADoAPgA0ADoAQAA7ACwALgAfAC0AAAAqAC0AMAA9AD8AOAA9ADsAPAA9ADEAJgAiACAAIAB2ACsANwBIAFEAQQBCAEMAQwA+ADkAKwAlACwAIgArAAAAPwBJAGoAbQBNAEoARgA/ADcALgAoACcAIQAmACsAUwAkACMAJwAsAC8AOgA/ADQAOgBBADoAKgAqAB8AKAAAACsALQAuADwAPgA4ADwAOgA8ADwAMAAlACEAIAAfAFkALgA5AEgAUQBBAEIAQwBBAD0AOAAqACQAKgAhACcAAABGAFAAbgBtAE0ASgBFAD0ANgAtACYAJQAgACQAJQAwACMAIQAlACYAIQAoACoAIgAkACYAIgAYABgADwAVAAAAJwAoACkALAAqACUAJwAlACMAIgAbABMAEQAPAA8ANwAnAC8AOgA6ACsAKwAqACkAJAAfABYAEgAUAA8AEwAAADUAOwBQAE0AMQAuACsAJQAfABgAFAASABAAEQATACQAAAAAAAAAAAAAAAAAAAAAAAAAAAAAAAAAAAAAAAAAAAAAAAAAAAAAAAAAAAAAAAAAAAAAAAAAAAAAAAAAAAAAAAAAAAAAAAAAAAAAAAAAAAAAAAAAAAAAAAAAAAAAAAAAAAAAAAAAAAAAAAAAAAAAAAAAAAAAAAAAAAAAAAAAAAA5AHsAjQBoABgAIQAeACIA5wAnAfQAOgAGAI4AHAAAALYBcQJeAsIFsgEnA5ADtgOOCVUHewafAuMAPwLOAQEAiAB0AJgAiAaDAgIDwgWoAVYDkgF1AcIAHQBwAEQAAABKAQgCHwj8L8QP/hXzEE8IdQV6A6ICzQEkAaYA6AAHAKQAyAAAAACAAAAABAAEAASACtIOkxmBD03/uv4ZDpQQ0wCAATwSAAD/AAEAjIoCALzMAgCxzQEAg7EABAAEAAAABAAAAAAAAAAAAAD/HwAB/x8AAQAAAAAAAoUC0QHFAcgCawGDAwAAAAAAAAAAAAAfAD8AXwB/AJ8AvwDfAP8AAAAjAEkAawCJAKYAwgDgAP8AAQAAAFoAAAAAABAAIABAAGAAgADAAAAA1P/U/9f/1P/X/wAAFAQbBBsEGQQcBBgEygOIBAEAAAj/B/8H/wcAAPY6ECcAEAAAAADWBQYGgAW4BdYFBgYwBWgF1gUGBlgFkAXuBR4GMA9oD+4FHgbgDhgP7gUeBggPQA+0A+QDcAegB7QD5AMgB1AHtAPkA0gHeAe+Be4FUAmACb4F7gUACTAJvgXuBSgJWAmEBbIFEAxIDIQFsgXAC/gLhAWyBegLIAxiA5IDMAtgC2IDkgPgChALYgOSAwgLOAtOBnwGeAKwAk4GfAYoAmACTgZ8BlACiAI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B8AJQAkwCBAH8AfABrAH0AcQCEAIkAfACCAIUAdwB7AIoAgACIAJgAogAAAAAAAAAAAAAAAAAAAAAAAAAAAAAAAAAAAAAAAAAAAAAAAAAAAAAAAAAAAAAAAAAAAAAAAAAAAAAAAAAAAAAAAAAAAAAAAAAAAAAAAAAAAAAAAAAAAAAAAAAAAAAAAAAAAAAAAAAAAAAAAAAAAAAAAAAAAAAAAAAAAAAAAAAAAAAAAAAAAAAAAAAAAAAAAAAAAAAAAAAAAAAAAAAAAAAAAAAAAAAAAAD//wAAIABAAIAA4AAAAQABAAEAAQAAJABKAIoA4QAAAQABAAEAAVAAAAAAAAAAAAAAAAAABQAaAEkAcgC3APcAAAAAAAAAAAAAAAAAAAAAAAAAAAAAAAAAAAAAAAAAAAAAAAAAAAAAAAAAAAAAAAAAAAAAACsAXgCpAOoAAAAAAAAAAAAAAAAAAAAAAAAAAAAAAAAAAAAAAAAAAAAAAAAAAAAAAAAAAAAAAAAAAAAAAAAAAAAAAF8AgQCBAIE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QdAABAAAAAAAAADwAAAAAAAAAUBSwECAL/x9/G78XqRM2EkUQAACyA+oFIgjfCBoKAEBzQLhA5UDtQOtAAEAIQApANkB+QJ9AAACyA+oFIgidCRoK1z/IP7M/pT+lP6k/AACyA+oFIgidCRoKAAAAAAAAGAAAAAAAAAABAAAAAAAAAAEAAAABAAAACQYDACAAAFUMAAAAAAAAAAAAAAAAAAYxiwAAAAAAAAAAAAAAAAAAAAAAAAAAAAAAAAAUAAAAAAAAAAAAAAAAAAAAAAAAAElJKgCCAw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AEEvgAAAA4kAK3UAAAACUzA4MzA2MjE2NzQxNQAAAAAAEgAAAAEAAAA3AAAAAQAAAAAAAAAAAAAAAAAAAABFRi1TMTgtNTVtbSBmLzMuNS01LjYgSVMgSUkAMDAwMDA2MzE4YgAA/+ERcGh0dHA6Ly9ucy5hZG9iZS5jb20veGFwLzEuMC8APD94cGFja2V0IGJlZ2luPSfvu78nIGlkPSdXNU0wTXBDZWhpSHpyZVN6TlRjemtjOWQnPz4NCjx4bXA6eG1wbWV0YSB4bWxuczp4bXA9ImFkb2JlOm5zOm1ldGEvIj48cmRmOlJERiB4bWxuczpyZGY9Imh0dHA6Ly93d3cudzMub3JnLzE5OTkvMDIvMjItcmRmLXN5bnRheC1ucyMiPjxyZGY6RGVzY3JpcHRpb24gcmRmOmFib3V0PSJ1dWlkOmZhZjViZGQ1LWJhM2QtMTFkYS1hZDMxLWQzM2Q3NTE4MmYxYiIgeG1sbnM6ZXhpZj0iaHR0cDovL25zLmFkb2JlLmNvbS9leGlmLzEuMC8iPjxleGlmOkZvY2FsTGVuZ3RoPjM2LzE8L2V4aWY6Rm9jYWxMZW5ndGg+PGV4aWY6Rk51bWJlcj40NS8xMDwvZXhpZjpGTnVtYmVyPjxleGlmOkFwZXJ0dXJlVmFsdWU+Mjg2NzIwLzY1NTM2PC9leGlmOkFwZXJ0dXJlVmFsdWU+PGV4aWY6RXhwb3N1cmVUaW1lPjEvNjA8L2V4aWY6RXhwb3N1cmVUaW1lPjxleGlmOlNodXR0ZXJTcGVlZFZhbHVlPjM5MzIxNi82NTUzNjwvZXhpZjpTaHV0dGVyU3BlZWRWYWx1ZT48ZXhpZjpFeHBvc3VyZUJpYXNWYWx1ZT4wLzE8L2V4aWY6RXhwb3N1cmVCaWFzVmFsdWU+PGV4aWY6RXhpZlZlcnNpb24+MDIzMDwvZXhpZjpFeGlmVmVyc2lvbj48ZXhpZjpQcm9ncmFtTW9kZT4yPC9leGlmOlByb2dyYW1Nb2RlPjxleGlmOldoaXRlQmFsYW5jZT4wPC9leGlmOldoaXRlQmFsYW5jZT48ZXhpZjpEYXRlVGltZU9yaWdpbmFsPjIwMTctMTEtMTdUMDg6MjE6MDZaPC9leGlmOkRhdGVUaW1lT3JpZ2luYWw+PGV4aWY6TWV0ZXJpbmdNb2RlPjU8L2V4aWY6TWV0ZXJpbmdNb2RlPjxleGlmOkZsYXNoPjxyZGY6RGVzY3JpcHRpb24geG1sbnM6cmRmPSJodHRwOi8vd3d3LnczLm9yZy8xOTk5LzAyLzIyLXJkZi1zeW50YXgtbnMjIj48ZXhpZjpGaXJlZCB4bWxuczpleGlmPSJodHRwOi8vbnMuYWRvYmUuY29tL2V4aWYvMS4wLyI+VHJ1ZTwvZXhpZjpGaXJlZD48ZXhpZjpSZXR1cm4geG1sbnM6ZXhpZj0iaHR0cDovL25zLmFkb2JlLmNvbS9leGlmLzEuMC8iPjA8L2V4aWY6UmV0dXJuPjxleGlmOk1vZGUgeG1sbnM6ZXhpZj0iaHR0cDovL25zLmFkb2JlLmNvbS9leGlmLzEuMC8iPjE8L2V4aWY6TW9kZT48ZXhpZjpGdW5jdGlvbiB4bWxuczpleGlmPSJodHRwOi8vbnMuYWRvYmUuY29tL2V4aWYvMS4wLyI+RmFsc2U8L2V4aWY6RnVuY3Rpb24+PGV4aWY6UmVkRXllTW9kZSB4bWxuczpleGlmPSJodHRwOi8vbnMuYWRvYmUuY29tL2V4aWYvMS4wLyI+RmFsc2U8L2V4aWY6UmVkRXllTW9kZT48L3JkZjpEZXNjcmlwdGlvbj4NCgkJCTwvZXhpZjpGbGFzaD48ZXhpZjpJU09TcGVlZD44MDA8L2V4aWY6SVNPU3BlZWQ+PC9yZGY6RGVzY3JpcHRpb24+PHJkZjpEZXNjcmlwdGlvbiByZGY6YWJvdXQ9InV1aWQ6ZmFmNWJkZDUtYmEzZC0xMWRhLWFkMzEtZDMzZDc1MTgyZjFiIiB4bWxuczpkYz0iaHR0cDovL3B1cmwub3JnL2RjL2VsZW1lbnRzLzEuMS8iPjxkYzpyaWdodHM+PHJkZjpBbHQgeG1sbnM6cmRmPSJodHRwOi8vd3d3LnczLm9yZy8xOTk5LzAyLzIyLXJkZi1zeW50YXgtbnMjIj48cmRmOmxpIHhtbDpsYW5nPSJ4LWRlZmF1bHQiPjwvcmRmOmxpPjwvcmRmOkFsdD4NCgkJCTwvZGM6cmlnaHRzPjxkYzpjcmVhdG9yPjxyZGY6U2VxIHhtbG5zOnJkZj0iaHR0cDovL3d3dy53My5vcmcvMTk5OS8wMi8yMi1yZGYtc3ludGF4LW5zIyI+PHJkZjpsaT48L3JkZjpsaT48L3JkZjpTZXE+DQoJCQk8L2RjOmNyZWF0b3I+PC9yZGY6RGVzY3JpcHRpb24+PHJkZjpEZXNjcmlwdGlvbiByZGY6YWJvdXQ9InV1aWQ6ZmFmNWJkZDUtYmEzZC0xMWRhLWFkMzEtZDMzZDc1MTgyZjFiIiB4bWxuczp0aWZmPSJodHRwOi8vbnMuYWRvYmUuY29tL3RpZmYvMS4wLyI+PHRpZmY6bWFrZT5DYW5vbjwvdGlmZjptYWtlPjx0aWZmOm1vZGVsPkNhbm9uIEVPUyAxMTAwRDwvdGlmZjptb2RlbD48dGlmZjphcnRpc3Q+PC90aWZmOmFydGlzdD48dGlmZjpPcmllbnRhdGlvbj4xPC90aWZmOk9yaWVudGF0aW9uPjwvcmRmOkRlc2NyaXB0aW9uPjxyZGY6RGVzY3JpcHRpb24gcmRmOmFib3V0PSJ1dWlkOmZhZjViZGQ1LWJhM2QtMTFkYS1hZDMxLWQzM2Q3NTE4MmYxYiIgeG1sbnM6TWljcm9zb2Z0UGhvdG89Imh0dHA6Ly9ucy5taWNyb3NvZnQuY29tL3Bob3RvLzEuMCI+PE1pY3Jvc29mdFBob3RvOlJhdGluZz4wPC9NaWNyb3NvZnRQaG90bzpSYXRpbmc+PC9yZGY6RGVzY3JpcHRpb24+PHJkZjpEZXNjcmlwdGlvbiByZGY6YWJvdXQ9InV1aWQ6ZmFmNWJkZDUtYmEzZC0xMWRhLWFkMzEtZDMzZDc1MTgyZjFiIiB4bWxuczp4bXA9Imh0dHA6Ly9ucy5hZG9iZS5jb20veGFwLzEuMC8iPjx4bXA6UmF0aW5nPjA8L3htcDpSYXRpbmc+PC9yZGY6RGVzY3JpcHRpb24+PC9yZGY6UkRGPjwveG1wOnhtcG1ldGE+DQo8P3hwYWNrZXQgZW5kPSd3Jz8+ICAgICAgICAgICAgICAgICAgICAgICAgICAgICAgICAgICAgICAgICAgICAgICAgICAgICAgICAgICAgICAgICAgICAgICAgICAgICAgICAgICAgICAgICAgICAgICAgICAgIAogICAgICAgICAgICAgICAgICAgICAgICAgICAgICAgICAgICAgICAgICAgICAgICAgICAgICAgICAgICAgICAgICAgICAgICAgICAgICAgICAgICAgICAgICAgICAgICAgICAgCiAgICAgICAgICAgICAgICAgICAgICAgICAgICAgICAgICAgICAgICAgICAgICAgICAgICAgICAgICAgICAgICAgICAgICAgICAgICAgICAgICAgICAgICAgICAgICAgICAgICAKICAgICAgICAgICAgICAgICAgICAgICAgICAgICAgICAgICAgICAgICAgICAgICAgICAgICAgICAgICAgICAgICAgICAgICAgICAgICAgICAgICAgICAgICAgICAgICAgICAgIAogICAgICAgICAgICAgICAgICAgICAgICAgICAgICAgICAgICAgICAgICAgICAgICAgICAgICAgICAgICAgICAgICAgICAgICAgICAgICAgICAgICAgICAgICAgICAgICAgICAgCiAgICAgICAgICAgICAgICAgICAgICAgICAgICAgICAgICAgICAgICAgICAgICAgICAgICAgICAgICAgICAgICAgICAgICAgICAgICAgICAgICAgICAgICAgICAgICAgICAgICAKICAgICAgICAgICAgICAgICAgICAgICAgICAgICAgICAgICAgICAgICAgICAgICAgICAgICAgICAgICAgICAgICAgICAgICAgICAgICAgICAgICAgICAgICAgICAgICAgICAgIAogICAgICAgICAgICAgICAgICAgICAgICAgICAgICAgICAgICAgICAgICAgICAgICAgICAgICAgICAgICAgICAgICAgICAgICAgICAgICAgICAgICAgICAgICAgICAgICAgICAgCiAgICAgICAgICAgICAgICAgICAgICAgICAgICAgICAgICAgICAgICAgICAgICAgICAgICAgICAgICAgICAgICAgICAgICAgICAgICAgICAgICAgICAgICAgICAgICAgICAgICAKICAgICAgICAgICAgICAgICAgICAgICAgICAgICAgICAgICAgICAgICAgICAgICAgICAgICAgICAgICAgICAgICAgICAgICAgICAgICAgICAgICAgICAgICAgICAgICAgICAgIAogICAgICAgICAgICAgICAgICAgICAgICAgICAgICAgICAgICAgICAgICAgICAgICAgICAgICAgICAgICAgICAgICAgICAgICAgICAgICAgICAgICAgICAgICAgICAgICAgICAgCiAgICAgICAgICAgICAgICAgICAgICAgICAgICAgICAgICAgICAgICAgICAgICAgICAgICAgICAgICAgICAgICAgICAgICAgICAgICAgICAgICAgICAgICAgICAgICAgICAgICAKICAgICAgICAgICAgICAgICAgICAgICAgICAgICAgICAgICAgICAgICAgICAgICAgICAgICAgICAgICAgICAgICAgICAgICAgICAgICAgICAgICAgICAgICAgICAgICAgICAgIAogICAgICAgICAgICAgICAgICAgICAgICAgICAgICAgICAgICAgICAgICAgICAgICAgICAgICAgICAgICAgICAgICAgICAgICAgICAgICAgICAgICAgICAgICAgICAgICAgICAgCiAgICAgICAgICAgICAgICAgICAgICAgICAgICAgICAgICAgICAgICAgICAgICAgICAgICAgICAgICAgICAgICAgICAgICAgICAgICAgICAgICAgICAgICAgICAgICAgICAgICAKICAgICAgICAgICAgICAgICAgICAgICAgICAgICAgICAgICAgICAgICAgICAgICAgICAgICAgICAgICAgICAgICAgICAgICAgICAgICAgICAgICAgICAgICAgICAgICAgICAgIAogICAgICAgICAgICAgICAgICAgICAgICAgICAgICAgICAgICAgICAgICAgICAgICAgICAgICAgICAgICAgICAgICAgICAgICAgICAgICAgICAgICAgICAgICAgICAgICAgICAgCiAgICAgICAgICAgICAgICAgICAgICAgICAgICAgICAgICAgICAgICAgICAgICAgICAgICAgICAgICAgICAgICAgICAgICAgICAgICAgICAgICAgICAgICAgICAgICAgICAgICAKICAgICAgICAgICAgICAgICAgICAgICAgICAgICAgICAgICAgICAgICAgICAgICAgICAgICAgICAgICAgICAgICAgICAgICAgICAgICAgICAgICAgICAgICAgICAgICAgICAgIAogICAgICAgICAgICAgICAgICAgICAgICAgICAgICAgICAgICAgICAgICAgICAgICAgICAgICAgICAgICAgICAgICAgICAgICAgICAgICAgICAgICAgICAgICAgICAgICAgICAgCiAgICAgICAgICAgICAgICAgICAgICAgICAgICD/2wBDAAgGBgcGBQgHBwcJCQgKDBQNDAsLDBkSEw8UHRofHh0aHBwgJC4nICIsIxwcKDcpLDAxNDQ0Hyc5PTgyPC4zNDL/2wBDAQkJCQwLDBgNDRgyIRwhMjIyMjIyMjIyMjIyMjIyMjIyMjIyMjIyMjIyMjIyMjIyMjIyMjIyMjIyMjIyMjIyMjL/wAARCAErAcA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bJ60KaaetIaxNAJ9aUHmkNFAxT1xTTTZtwIx160K4ce/cUNCQvagdabTqQxSRmkOMUhPelBytMQjjvSKaGPNAFHUOg4UjUncUMaAEFJkilHBoPWkMQnj3pAe1L6U1hg0Ah4PvQelMHSlB4oAO9Lnmm5pxPFIYpNTw/wCrP1qtViH7n400JkmdtHWhucUi8mgQ8HFN96U0hpgOB4oHBpuOKX1oAUnJNOHSmU4dKAF96QGndsU2gQtKOaUdKSgA60Ck70vegYoNGOKCMUuflpiMJBnxLdj1hU/yq+Ig3XJrLnvrew8SSy3MmxGhA6Z5pD4o0yFyY/PkJ7Yq6c0lZsmrSlKV0jQntnQAhDj1zVDwuP3t6v8A00/xofxQ9wMW2kzycYyR/gKl8NW9zE91LcQNCJG3AN+NKpUU7JDp0nTTb6laQZ8SXoPTYP8A0EVvxRs0SYxyo6n2rltS1CKy8RXjSBjuUABf90VaTxdEI0WGxnkKqBWNKSjJ3KnTlJ3SOj8jI5f8hXN6fx4rvB/st/NaU+JNSlGIdIf6sG/wpmjQXraxNeXVsYhIh+mSR/hVTmpNWKhBxTbL+vXywWElvFOqXk42Qrnkk+lchqGjW2h6J9puo/Mu5m2ZJzgnkmn+IoLhPE7XTZ2IFeM56Yxj9c1kaxrF7rEapMXZYmLAFAoz0pbshrS5p28An8MXIh2lwm+Nh94f3h+WRVDwo7Q6mj7gqYO8k9qzIbq6soXU+YVxn72AaZFdTbT5dumCM8v/APWqrPoRyp9T0a5v7dHVmnRUz13darXmu20N0sMMsb3KqWCk4Xp3NecPrF5tH+jqoztHBPNKrTNcLIW2ux6haHcp2Wx6ZY+IYJ7YPcHyZRwyH19vaphr1kDkSk/RTXm+bzy333DgjONuMVNYwtdRAmeVyOG+cjmlaRfunrpHOaQ0uSTSY5piEpJJViUsc5HQU5yI4i7HAxVML55WRgdmflQjk1UUJss7lLKQchhkfSklG07h17j1pEU7ssRn2p0jA59jTYho5TIozSZ25PbuKXqciotYtO4480h4FKM5ofmmIQc0Dik6UopAANIaOlN70DDNBo70pGKQC7srTGPNDfLSZGOtAIOgoJpu4UhYUDHbsUFqjLDFKWG3pQBJuB5qzAf3Z+tZxkwOgqGS7njyI5Ng+goQNG3+FIAc8CuXvbm/azlaK5lDBcjafcVyX9o6i8hSS7mOBzljmiUkhwg5HqpYJ95lH1NRyXlsn3riIfVxXl+64f780h+poaH5Ry35mo9quxp7B9z0hta02IfNexfgc1Vk8UaTHkfaSx/2UNcCLdS3I/Ol8hQDwKXtSlQXc7N/GemJ91J2x7Af1robaUT28cyjAkUMB9a8rWIegr1CwGNPth/0yX+VXCXMZ1aajaxZ60hpR6UHrirMRO1LzilHSkzQMOlKKQ0oNIDO1DXLLTpvJnZt+M4C5rPbxhpw6LMf+Aj/ABql4ggE+uBSu792OPzrPk0naoKwAknoBmsnN3N404tK5eufEmkzz+bJYGV8Yy+K1dP1SyltjKtoIQrBcKozWC2lFYyRGnSrWhj/AENie0y/yoi3cJxSjodANTDH91azN/wHFO+33TH5LJ/xOKvxxuu9i+QTkDHQUnlEnJL1uovucjmZZW8kkMn2CHeerNjNRXF3e2nl+YkSqzADHNbioR8vzYx61ja5EI47dVJID96Uo2VyozbdjEu9X1eS9mittm1XIGB0warSSeIJOWuNgPof/rVp6fAJNXvQSRhz+prVls1ZQqsVIOc4qFG6uzqTitLHBG1vXnnuLmVmCuqEsfvVr6JBGbaZmRTiQ8kZ7CtXWbZItLO0c7159eao6LxaT+8uP0qkrGM7dDnPFgxe4ReCiggCqEFtst0UKA5XP6mtfxGudTK/7KCoo4jJfCIegFWjF7metiMwxuuWI3MT+efyrNuJhbtKyjG0gBu+fauku5fNNzc4wGPlJjso4/kAPxqjNpMNwEkm3Kkab2xxlj0/SpbSV2OxQtow8RDTMS/zEEdK0tOsktMlW3s3U1Xt7WeXPlQuwzyQucVpxRSK2GjZcDHIptaAmeikYpCxUZPWnDGQTQWQk7gCGXHNCRTZSLm5fc2fIXHb7xqzg8OSq5HA9KaEBQADaq/dHpSyEi3UjGQec1ZIhUrzkUxBvPB/Q1OQCnQZxUcHzR8gZzjinYLilc8ZX86iXKn2pFhj+0FSvuOTUq4JK+hqZIaY7NN600Nhsdu1PHNQUNPWlzhTSHg/0pvysHAb516+n0ppCbGqcDk8GlNOiUOoz0qXy1wOtHLcEyCnZziiL5nYNGVA75pqnKik1Yd7iOc1F3qVuhqE1LKQrDimkg9KM5PNIRQAgNBPBFIRjFGcikMacEVXl5NTNwM1E3NA0PhQG3m/3a4eZR/aUwru4OYJh/s1w0w/4mktTU2NKPxMlReKcwG0U5R8vFG0kH2rnOoaFAP4Uu3PalxyPpT2HAoAjC16TYj/AEKAf9M1/lXnAFekWYP2OH/rmv8AIVvR6nNiOhMB3o96M8Uo5rY5gHApcZpQM8UDg0CAAZNNxyKkI64pg60wOa1QZ8SRj1jH9alZwrYIaotXOzxJEc4Hlr/WpS5Y/LnHTIGa53G8mbOVkhX+e3c7SBt71R0Qf8S+Q/8ATVavTMwtZMq33f7tU9D/AOQVM3/TRacY2kF7wOuJYKMMMY/u5qMmYngn8qcHby1wCOKUzqgGWGffiuq5yCASEcl/0rN10fuoOv3x1rSa8hHSRPxYCsrWJo5oogsiOQ44Vs1MmrFQ3KmmjGvX6++a1pPMHI24/Gsi0OzxLe8HHy/yFahYy5+U46Y5pQWhrUepm66G/ssliPvrwB71n6IoNlP7Sk/oKva5uXTCMfLvX+dZuizwxWswldVzJ0J9hQ9yXsY+vc6yV/3P6VBBKVuJ5R2HH61Y1hkk1V5EIZcDBH0qpaqWnC9c4Yj160+hD3C7aO3t4I5WCrn5s/XJ/wAKqy3hnuRAkgMcnzYHpmptRt45gPMJba2wc9T3qjb2Mcl59oAbaGAVV9qVrgdfFLFZ2YjVh5mMbR6moDveTOD+VVoIyCCFc5OcnFXlJHY/nTA6whi+fyppBLDHXNPikIAz1/nSuwU5xQUJIp28H/PFNkQm3zyMHkCkMwYcc5qVZFMWGHGOaaEM2M0Q2uR74qKBWJzuPB5GKlNxFGnJIAHcU1JYgSVyc1QgyPPKkHOMg0oGGJ96UlN2/wCbIqFyWZioIB9qUhoSTHJqWMELlvxqCLLHJ/Cpi2JAD0Az+NQtStiKd2/1af6xuOn3R60KoCbVJ2jue5qR41UsQTlupo2LtwSxqrE3ERwFB9OtK0oZAQ5AJwOKQoFU7fTvTSzeUhUA884WmgY5ZMKCSTn2poyPzNTLknrx6YqHPJ+pqZDiB6GoTUjcCoieazZogPT3pByKM03pQArHAFMxxTs7hTc8UhjX5FREc4qVu9REc0MaLMA/cy/7prhbgY1WQV3Vv9yXP901xF2MavJU1Ni6PxMlTOKdniliXOaRxya5+p1idxj0p7jgUijBA9qc/IFAEYr0my/48of+ua/yrzYV6Taf8eUP+4P5VvR6nNiOhMRwKFpCc8UgODWxzEg4NGMmk6mlHGTTEKOeKDxSZxRnNAjj/Etz9k12KQjcPLAI/E1ZtL2G7svNVxFg/Mp4x70niTRbzUb5JYERkCAfM2Ocn/Gsz/hG9XZcHyyMYwX/APrVmnZvQ1cVJLU0r2dJLZkSYkEfeFP8NwJcaXLG5IBYcisc6VqduNn2q2THGDMBit7QWt9OszHc3dqHLZ4mWle8h8to2ND+y4OheQ/VqU6TaDGVY/VqU6tpwP8Ax/W//fwVYiniuIxJFIrp6qcirsjPVEC6XaA/6rP1NSjTrRSCIVqTzEHV1H1NNa9tkxuuIh9XFNJBqcpqV8dP8TzSBgoJGQe/yitK21NZrYPdfujnjJ6isXXoBd6tLPDeWXltjBaZfQDp+FQxaPql5HmO8hdOmVfP9KUJ20saSpqWrZq6rqFteaYGtySrSLyfrXOR4w2TgbquT6HfWUSzTXCtGrjKAn1qn0Df7xp812ZzikrJkNzx5jeygfmKksAEklmPRFGPc84qO5BZCARklf6U9GVNqcYABPPXrTujOzKN24SIJ1cLgf7x61oWFoPIbJ24AAOfxNZcu5hGSynB3H3NX49TWKJYlXp945HNFx2LkNm+ABMcVaWyYnmQ/pVCLWo8gCAfnVg60N3+pHT1oCx3e/8A2P1FIsgYhSvWm7k9UpUA3qRzz2rQQhKKuSAMVDNKDF+7GD67abckLJgnHJ74pNymEANgdj1zQA+MCWLbJtJ9COtLEFjhOxQMsSabEQ069SMdad/AcHofWgBhJJ+9j/gX/wBapFOBjOTiosAn7wpyqMjkH9aBiBlQYoV9zHIxkUgRWIzxSooRyM9qzKJJR044x1po+4PWnSj5Ac9qjQ5TNaEDwM5+lPU5UVAHIbgZJGKlCyAc7c0hiYKtncSPSuD8Q+M2tbyS205Q0inDSHkD2xXSeI9Sk07SLmVXQSKnyjvk8V41JvK8ZJY5Y9zQ9QRtv401jeWN5z0wEGK1tA8Z3Et2IL5w4fhW6YNcSbZwufelSNlbPTFJxTGm0e4qdybhSt93Fc/4O1I32i7HctLAxRiepHat49ayehotROlKelJQW4pDGk+tRCVGOAwyO2a4jxV4klNy1naSFI04dlPJPpXKLqN0sm4TuhHIIY1Si2JzSPbrbBWT/dNcNe5/th65zTfFGp2U/mC4eQH7yucgiteO/TUboXCDBbqPQ1FVNI0oO8jWh6GmydaImGDzSSEEiubqdgvcU5x8opo7fSlYfIKAGAfNXpNoQLKH/cX+VebDrXo9oP8AQ4f9xf5VvR6nNiOhY4zRj5aAcGlY8VucowcGqF9qhgykCB3HUnoKsXUyxRHLYJB5rH8+KaKREQ7cct3NZTnbRFxjc5u78YawLplt0jMannKda2PDHiufUnaG+REfOFZen0NI9skakJYysMZ+71qvBbwxTljb+SxHIFQqrLlSO2PIzSZxWVZ6pHHZO11JtWHq5GeKedcsZACjysPUQP8A/E10LVXRi9HY5V9PS+1u9V22hXJznHc0kuhwxsQJwwCg5Dfr1p6OjapePJb3BhkY7T5TjPX2qxJNZDLNaXIGPmxHIBjr6Vi6b7GvtbPcrXejW8FnJKkwdk6qM8cfWt/RD/xTp9cPWNqMlr/ZTSxxqpcDBJ6jFa2gOG0EDPUNRFe9oHM3G7OThsHvL+KHzH2yD685P+FdOfDui2zBJnkZwOfnNZGhuTrlqg5BVs/gTWx4ju7yC6tLbTUg+13JYkyJkbQP8/lXUoQUE7GDnPnauB0LRHtp2giLOiEjLHjim+GGH2OTn+L+lUPL8XlGTzNPCsMHAP8AhWd9l8S6HYzTefaCJBubuf5Vk+W90aJtxszqNfYDTWBIzvTA/EVxEzAk49TU4ludWhgv7qT95GASAMAgtgVUm43n3NLqKWxg3muslyyRxqyocZJ6kVmz6pd3D7jKV9l4qt1dieuTVqDTpb2PdEV4bByfbP8AStEibFm01CaOJQzB1z0atdL2A25nHPbb3zVRNDlBjLwoIz1IIzT7fR7lJ4lzGjvnCnkDt/SpaQ7lZr+bdkMF9gKlTVbhCDvDexFOEN40gSNQzH+6K0YNKvTFud0Rv7ppWGerbsdm/E0qkZBz3qLMmeAn5VIm88kjrWpmV747LjtyT1FMRi0WHUEZ7GpNRRmnXaMnr+lMjQiPDLt/GgB8QHmhgMYGMZpfvRtgelR42zKAgPH3vSpVQhSBzlQaQ0R7GA6UqBs8kD8aUQNnlR+dPWBlweBTER+v1oxk5oPBde+aE681n1LJZPlt1PtUcWCmaWSX9wE2EkDBqukzqMbRj61d0TYs7QHBFOZ8etRKzEAkAd6rNK/73n7vTigGZ+u2UGrWcsEshiBXhsc57VxI8JXjWIa3AeQMVYf1rqdZ1pdHuLeSSLzVkbDDoQAOorVsrlJYo7qEYjkUOFPvWFSUou500oQmrdTzV/D1+twLcSIzcZI7H0qC88M6hbTLHK6gkAnrxXrMsluZFYQBn7YH61R1CW3S4ikcIwZSCOuDSVVlugjA8F6XLp1vdNK4bzGG3HoO/wCtdTnmqlgQ8RlA4YkjA7Va96q99TFq2ghqhrl4bHRrm4X7yphfqeKvd65zxlqEFvosltId0s3CL/Whbg9jzdzvYuzcnk5q5Dpb3GnvcopIDYHHtk1peE9Fh1Cd7m7t2mhi5CA/ePpXoenbApgFj9niwdqMowKqc7bBTpc2rPIngEaggirGm3q214Ax+VuDXoNzpltIGUaPE6y/ebIG36CvPtf0saTqrW6MSuAy/jSupKzBxcHdHVwNkHFPc8iqtgS1rGSTkqM1OT8w5riaszvTuiwG4X6U5jlBUCsc81MT8goAaOtek2Z/0OL/AHF/lXmqn5wK9HtD/osf+4v8hXRR6nNiOha96jaaNDh3VT6E4qpfzXYEcFkq+Y5+eR+ka+vufSkisYI5jMUDzN1kbkmtrnKZOuXb/aCEIKJhc54yajjuZrOZY47Hz8gZkLYA+lSa/al2GCEjYgsfcVZs7uNbT5tpcD5SelYT0Z001dFiW/m+xpiIGRjgjpWNLLeXCyvc20cCoDtZGzmr0l0rICLq3DBsk7ufypNQmW4ssLzkckdKl3RpY5O7vybW5hzlZAoH/fQruPC0MkeiW+duxgW565zXnl9AI1jCjgOAcmvTtKiSDRbNXOD5K459Rmu2lpTOKpbmZfxz1Ws/XZPI0G9kyMiFuce1So8RbDkY9yP8azPF7iHwzcKvG8qgGfVgKszOFu3b+yQpUYXA611Xh5v+JJD7g1y2oqP7NbCZGR9a6Tw6T/ZEH0NcsfiNo/Ac/YXn2PxJYM5wrOyfmSP6100Lre+L7mdz+7tIViHf5jya4TUonluk2OEMbOcn2Nd14OVzpkl9PlpLhzIxx17D+Vb/AGERL42b5NtnO5QO/wAlcx46uo49GWGEjM8gQYGPc/0rpoWRpz8rg9eS2P5Vw3jC4+1+I7S1HKwqXI9z/wDqFJgiG3Ais5Ih0VEA/BhWdckLG5PQE1oZ2xye6j/0IVi6xcJDYybj8zEhR61HUp7HI5BZiPWui8PDNvKfRx/6Ca5teldL4dP+jTf74/kasR0xH7iIcdD/ADpdm65gx1BJ/wDQqdtJii6/db+dTRwfvIZdw/iGPxNQ9gW5i6edl/FnuCP5/wCFbakAgEVgwn/iYxAddw/WtF55EuSjINuBtJPWqRLdtTvllXkncfqKkW4RSPlfj6VCB8tIKXMx2JJbjfIWWM9MckVGZSQQUyD70h60hpczHyoejBMYjH50NK27K/KOmOvFNXmii7CyFMkg6SfoKb5kh6yGlx0prjmi7GrCjJYkkknuaOhpqkU4dKAAmmtjb05pueaXOe9CYWFMoJxikMCfPyfm61FNtjBd2CIoyzE4Fczr3i6RImj0qJ5OMG4KHaPpVxJZz3je+WbWDbRn5IF2n6nr/Suk8Na9Y3lhDaqfKuIU2+Wx++PY9683neSaZ5ZWLSOcsT1JqIMyMGUlWHIIPIpTpqSHCo4s9p2pcZkilKsBjg4xWLNbObv53Dlvfp71wyeJ9QVNjsrcY3dD+dbngrUbq+ubiGeRXQDduY/NnPQe1Y+yaOh101ZHa2yBIQAMDtT+1LjA4pp6UzMSuL8eWEk0MN3Hz5Y2sPQdc12ecVy/jO7mtbBVSLckmVLf3acdwlsQ/D66iW3li6kN8wNdi8zPOWjjzEvAAIGa8v8ABEzxa4yKTsaMlx9CK9Ie0trzJYgEfhUVFaRvQknGxJaTtEkiyIMnlec4ry3xRMbvxHIuc7QFr0UtbaXBOU27ip7c15JdTvdahLcN953Jx6U6a1uTXktEdlafJboPRRUhPIzUFoWMCbvvbBmpm61yvc6lsPHr61MT+6FVx0zmpWPyAUhiIfnFekWf/Hsn+6P5CvNVPzivR7Mj7Mn+6P5Cumj1OXEdCcJh2bOS1L0pAeaGNbHMUtQtjeIFONq/N16kdKxbOQxRTRuA0aSFOR710wG4YAzVK+sIrbT7i4EQQu67jjqSQM/lUyhfUqErMgSOyaHIRM/SrFjpr6gpTaVhB5bH8qraFpK3usxpPkwqC7Jng4r0YRJEoGxVUDhQMACinS5tWXVrNaHjHijw+2kaxbQQiRraRTIGYZwxOME/lXfJ+6ijjXlVUCtyeESkkruPQAioDp24FmPA9RXV0scrZleYw/h5+lcv8QbhotBhVT873C/oCf6CutaPyrhkODxkZFcP8Qrlo5dLjQ4O9nx+AH9TUsEcK2oXM0RikyVPv/8AWrvvDxI0mD6VVjEUSiRlUKBknFZtpqdxNeK4lcRu/CdgKiFJyu0VUqqKSMnVUKzMdshZpHVSGwBk/TnpXpmmW5stLt4FUEKgB/KuIlUXXiCztNn7tJPNzk9Op4+td6swWMATx9OlJPoxvXUmDkKW2gYHpXmbTfbvEN/c5yAdi/5/Cu91S+FpolxN5isyRsRg9+364rgtFtiLPzSMtIdxND3BbFqf5LcsemP6iuA1C6kurl2diRk7R6V32qAxae7Y6CvOpT+8b6mkty3sMXpXS+HsfZpf98fyNcyprpfDv/HtJ/vj+RqmSddjMcfsrVHbuTdouflAcgfiP8aVSTCM+np7j2qpZMx1Z8tlRDkD3yM/0qOgdTKtrsm9EiqPlIOCfQ1oXkvzwkn+DmsezRnuVzjDAjrWlqPzNEvT5AOlUZz2PSg3AoHP1pBggEUZIqDUQ9KSnZ+X3pnQ0gHg4NJ35oBzQe9MBxAAFMc80ucUnWgBFApTSDilzxQA01DcXEdpbyTynCRqWJ9qnIrkvHN95Gkpaq2Gnfkf7I5/nimlqF9DltZ8SXeq3Jbe0cAPyRA8fj6mup0z4xa1YWcdrLY6ZdxIMHzbfBYe+CK84ZqburZaGdz12PxB8OvF6sNc0h9FvSP+PizPyE+uMfzFMvvg19usPt/hTWrfVoT/AAHCuB+eM/lXkwbFW7PVLzTZVmtLmaGRTkNG5U/pRcdy5rfhXWPDsyLqthNbhjwWXhvoelZIeS1uS8TNG6HIKnBFdt4g+ImveJtDi07UJoZIVAJPlDcSO5Pr9K4uSTfjcAcDHTFS2h9D0fwv4hOr2pinwLqIfNjo49a1rq+trJQ1zMkYPTcetcB4KOzXwucB4mGPyrT8RX0X/CQpGyb0hi+YHpk1HLd2HzWRpzeKrIuy24aVh36Cuf1bxG2oxPbsAkbHBVRz+ZqKwvIPOkKWybe1UprmB7klrcfe7VSikS5tnReGtOsrZku4SxbOyTd2B6GunubaSMFo8bT3I4FcZFfCzmhNnC5aQBWT+97V6DbO9tbr9qQ7WUHj5tp9DWFVNO5vSkrGJHpzTy4fkEc8cVyOp6BBp8puizBWc4Ue1elzXsU6Fbf/AFhGC2MAfWuJ1qYNdtayRb4VUhHDZ+ppUr3Cq1ujKtL+KQ7ed2OM96nF7DIwUOA3TaetULWezt7lQISxBwc1Nem3+3IUg2luQR61pKhFijiZrcvqflNSFjgD2qtBN50Icd+v1qWRgAOccVxtWdjtUk1ccp+YV6PZt/o6/wC6P/QRXmyMCeDmvRLMnyB/uj/0EVvS0uYV3excDVdtrFpovNY/KTwPWs5cswXuTiunt1EVvGp6KP1rppq+5xydiCOzC8YwK4j4k6ulnBBpSzGF5B5zFRk8fdH516GmXf8AnXB6dp3/AAlnxC1C/ukDabp8nkqDyHZeMfTOTWxnc1vh14cfR9IOqX7ySXt0uR5hOUTsMds9fyrrmLSMF7nmiWXe+Bwi/wA65bxf4qTw7ZY8lpLicYjw23H4g5FLRBq2dOzJHjeQAPU1mXPiXR4Jvssmo26TKwDoXGQT0rwfUvE9/ql4gvbyVowfu+Ydo/WsS4nE1w2xeCc59ajnL5D6G1yOW602V9PnCThSY5FwRmvGNVu9UvrtDf3QleHKgGPaV55rLsNdv9GuRPZXDqw+8m4lXHoR3rT8UiC+ks9Yt8KL2HMig/dccGpk21oVFJPUfeXk11aiEynGRkDjIpYrt0ZMBEC9PauTBkDAB2/76qQm4RsF5R/wI0oznFWTCUISabR0OoX19/aSXFk/llYwuVPfvTk8ReJYulxu+oBrnFnuFfmV8e5qQXc/IEje1RZl+6bt54i1y/tHtbpQ0bddqAH9Kv2OpyQ28aGFflUDrXJ/bLkf8tD+QqcXVxgHf+lGqH7rOl1HUvtNi0RjCZ759q4q5i8pziRXzn7tbQaSa2QscsWI/Q1Wj0qQEtNIkak9+aSlrqNx00MVa6Lw+4EbLuGTIOPXg1FJpquC0J6DOGFUfs97C277M4H94CrUkyGrHfowEagg/NwOPce1ZdvPIL+fbgbYT/KsKC21d1VlikUDkEvjFRhL0Tsi7i5BB2nORRYRpWIImh+YZAJ5PtV7VlMgjUMRmMYIrnvst/kYtZzjphTVojV5QA1vM2BgZUcCmTJXPXbZ90CnPapetUNHm8/TLeT+8gP6VeqChTjFIwyBTuCtNY8UANHBpw5NRySpBG0krBUUZJPauV1DxxBC7LaQtKB/GTgUIbOtfk03OK4OLx/MHzLaLsz2PNdPpniCy1SMNE+1+6NwRQwRr009qTfxRmgAY5FcL8QQN1m2eSGGK7kmuF8fjdNZj/Zb+dVHcUtjhzTGOBVjyWA6HNQyRMAcitTMapyK1LbSJ7x444kLM3oKqWOnXV87JbQPKUXewUdAK9P8H2CeUlwR0HGfWsqk+VGkIOTOV1HwlfWFksyRMML+8HX8q51o0eMHdhxxtr6JjVHjIZQR3yK57U/Cej3z7vsyox5JQYrONXubSo9jxGC4lsruK4iJDxsGH4VrNcDV764vZGEauOV9Pauw1fwfYW8DhFOQpxXCJaSRW87BTjOAK0hNSehjUg47mlo/lWxk3gSBhj6VE0ls8zlbckKcmqmnN5THerc8VYtLtWvTE8YMPQgVqZFm21GGe4A8jYF+6VPIq/Lq15C6vY3Mjoh5V2z+FZdrNYxagP3ZwCRU11PaxaisiAoDz7Gk0nuNNrY6DVdVjvtKiWJzHJOPmQ8EEVzEVpNZ3KSSZ2s3H+1Ulzfw6g6eYoRoz8pHenf2zl4kZNwjOFJqYxUVZFSm5O7KcskSXzeZD827PBrXuntJzbCJMOSOSOlVdSu4ftSTNADkdqiS6LXeZU+UNuVR1AqiTb0fR5JrmWBSdikszelJqWjXEaHYCAx4x1xXQ+D3WTTJLgrtaeTA+grqWtYZhnaGwO1ckpe9odcYtpXPJP7JvrdBOhYquNw9q9C0e4kls1EygPtByOhGP/rVdurOJIHAiPzAdvfNZi3CWs0aZwoUJg+pNNTuyZQaR0VjBvPmt0BwPrW4jF2AHb+dZluQthHjrya0rOVfLB9eldcVZHNJ3ZNK5hgZY2HnHhc+p4FQaPYppGmLZW8e0KxLSE5aRieWPuazX1JbnxrBp6t8ttbNM4HdjgDP0B/Wt9pBtIqyRUXPGeBXhXxH1oy+JJLYg5gXaSemT3H4V7k7gQv7jAryvUvD+nX3ii9W6hLlmDhmPfHSoqPlWppTi5PQ8vgUSNtA3M3AFPubOazCPIpRJB8jY4NepNYafFi3j0dI4843BcE475q7q1tZXFjHbS2qyRsM429MelYe0R0+xujxBt4bOa6PRbVtV8P31uo/fWbC4X3U8MP5H8K6+bRNMuI/Ij0owsvIbbwR9aZ4QsY7a71Q2wDF1CCM/wBzuaqMk3YylBxVzzx0CXoi6gNjNEjsJz6E1p65axWWqSQ7P3hdmDA/w5IAx+BqhbRCW4UPuKKpZsHnAGTVXsRqyCRiR0wKajENuHUc015NwbBON3GewoQEsB68VLGh5csST1J5qeNsoKhkhkilMbDDUm2RMqcjPpSL5WbdqR9mXkZzx7UXRwm52RsHAUVLo2my3aIkaMwUcn3rVPhqSU4OQSecjpWLaTNYxlJaGLDehSMYOf0rUW73xbCdgI9eoqW98LyWiq6IZFI+bArJfT5ooCMPsDZ+ftRo9hOMludDBMrImVPIAzioZ7IJdebFtVyDgkZqvo90skXl78sD0J5rTn+/n0Q1rExZlq1+zNiVABn+Cqh1G7W+e18xSwbaDs9q1rdfkLep/rn+lc/Z/vdZkk93bp+FWtSGeieGiDottjkbMCtgjrTI41jACgKo7CpOpqChM4HSkBzSv0xVHUr1bCzeQ/exhR6mgZheJrpp82yN8i9cdzXKSWK7OfTpWms7XDOz84OPx71r+H9JXVNbjjlH7pfncevtUt2LUbmTpPgW/wBSjEzL5cLdGYVsy+CU0yHzIZXeVeck4r1B/JhgEalVCjAUVjX8sAjbzJAufU1nKcrmqgkjmNDvjdQvDIcywnac9/StSuVspVtvHFxCjDy5os8etdUO9bLYwa1GnrTor7wfY3QfxTaGcsuIPkLAc89DTT0riPH7kfYh/vc/lVRdmJ7Hp66v8JLnANpCn1hZf5VXl8L/AAw8USfYtJvEtbo/N5iO3AHUYY4rwBpmPGTigXDqQQxHpitrkXPoNfAWkeEYpLjTNR+2TSjaVYqcAd+KpRQfZo5fs6hjuLYHTn0rzXwtc6jpN2mqMpMbfu1jc435/lXp9lOXkZmABIyR6Vy14tO510ZJxsZja3qEFzgeZsHJDRDHXGAc1pXWpm0shctGSZCFVferM0dt95kDMeQuKz9UeNrBDvQgOPlzWdzZR0Ocu9Uvr1mWSIDORt8sggeuTXGa/cPbXhgQ8KFH6V6Jqbw2dhLME4EZZj3wBmvMtVv4L64M23ZvJbB7ela0dXc5q+isVvtj/ZgT13ZBq9pjWzTMzjB281SKwGCIbhuJAxmm20bC7+U5yMV0HKWhFbPcs3mYIatDUrO2KxMJeorAeGRJyNp+9V68jmMMfymkBdWztoo1uHJOflUAZBNMlisgyOxwxUEj0NUrWS7ZlhhRmKDJUUTxTThZNmM5/nTEa2o/YfssTDBNUUvIm1e2VVG0lVOenpUNzbym2hUgVVjSIX/7xwFX0pMa0PXNG05rXTfsce0vFkD0NWrddQiuQ9wU2ggDau2qfhTVBf2vmjlo8I/qcCte5uGmbcCuFP3M4rjd02j0oJNJoztSu7x7iRkj8yNG2hdxH8qxporiW8s2EbBmmVjGTkha37KcrcTl1GHJYKDkijR0F5rE8h5MYHBp01eSRFVcsWzfVQpAHTaTipoTjTkfONvOar5xMwz/AA9Kt2oR7QRuMqy4IrvPOPO7HUnT4xXYUgl4miAJ4JCggfmBXpyuWCgjBxk14jNe4+KX2iIgRw3gXI7jOK9uU7pT7ChAxs7gJgnGa5HUF8vWtx6HnP4V1FwAZkz71z2uvDFfWpc4aVig9+KzrK8TWhK0x008McXCksRyccCs/wA9Eu7dTKHG3lR71LdCYgC3KAHqGFUGS8jlVxFERnkjiuI9Oxe1S5hS0kVVHIxxVHwpA4ujMuMvxIuP4ara5coluCTkgc49a2vDkMq28cq7FLIMg8mtaMbu5yYiSSsefePNGbT/ABMnJMM8ZaJie+SSP1rnIT5DSgghmiZcH3r1vxzpJ1DSo7ojEto+/Geq9DXnckKMoJUcCtpaHPHVHLMpUkFTjrVvTNhuhuXJA4zWqbGFiSVxmnRWkSSAIoJPcnkVN0NIfPaRXOxnJDKQc46j0pl7AsskSQoqoOWOMfhVpU4wGDAdqkAV12qFDEgDilcvU6bw+kWn6XDJLhDJ8xJ4rorO7tbxisQG4dwc1WsrSGSxjgl6pwDVm0W0tDK0WwFVxycZrB7nZFNIS4uLdyYgGJ6Z7Vz2pQI1rKqgZxWtLpUF9Gzq2Dn5vY1nX1tHZ2bQq5djxkmkN36nDaCn/EzkJ/gJIrpZzwT7CqlrpSWG2TOXk5NS3TfuHNbp3OGUbPUj3eXaBvRS36f/AFzWHoq5nlkI/gH6nNauov5Wmy47R4/Hp/Ws/RU2wStgcsB+Qq46RZm9z1UEUvemdDTs81CLAnOa4nWr/wC3anJEhzDbDHB6nvXQ+ItT/svSZZV/1jDan1rhrJHjtiznLSAsT65pMa3Gwz7INx6tIRXaeFlJkkceYGPGQcA47Zrh5U8uNcfwy5/OvSPAbRTacwkVXBbOCM80pOxpBDTpVzHfSXF1NIkajOVkPH/181m6lpt759udUvnbz4crkBAjehx1OK7ye0t2lVlijVl6Mw6fSsnVZ8yRRyiIqpPIOTUc3U15Th7W3jtNcMMzpN5iKIyW5DA9RiutIrkLqVLjxnGIxgQqB+PJ/rXXg8D1rVO6OeSs9AIPGa858fXZk1OG0AGIU3E+pP8A+qvRyDgc15b4v3XfimaG3QvJ8qAD1xVxWpnJnMscf4V1Og+HCwS9vUyOqRH+Zq7ovhhLTbNdYkueoXqE/wATXSRxvGcOMKR1rphDqyCndKrSWykYVctj8K6OwvAHAc4YfK2fzH6Vyr3AfUIk7JuH1q9dTmzuoZjzFKNki/59KmvDmjoa0pcrOwbeWLRlBgdGHWsi7M0kuTBGSDndyAKhh1K5scMg8+E9PUVDfeIpbhfLjgZGPVm6AV56TO3mSKuvXieSlrwWkXBHtXJS6BbXJ3IWjY9wcj8qusSks17cFyqnJJ647YqeB1a5ygZYpumf4fWu6lTUY6nDVnzSOZ1DQryAiRIt6KOCvX8qzmM1tOrHKk816TECY8sO/OfSsHxFYh0WWOIBhnOBzirlDS6MzmZriVZQwYHPNXJ7248iM4GPpULSbI0juYlJXow7ircktqbFMEg+jCsxEtqsU9sJJnZJeq7DgmmW2n3+ozSCFgkMf35JGwq/jUula9c6M9wbWKORLiPy8MM4FbsMU+naOphVPPCPKWfomMbm+ucKPoazqz5VodmDw6qyblsjKk0beFMmqW4VRjiRf5E1APDsVrCLqS7chWy8gT5SvoPf36c1W/4SPVY2Zzc+YzfxyKGI+hNQz65Pc2bwyxRvI3WQjnHoB2/Cs7Ve50qWDSdlqdn4GvAba9dB9yQfL3244/lXZRS2twu8soJ65615B4a1Y6bqaPnEUo2OP5V6gYbW7thMI+SOoNTONpXMKVTQjub+2s5ZBGQzsCOK4Kw1rXbvV53067eE7i5VRuAHTpg5q14ivI9Ojkgiz584x15Vf/r1z2i3cFpdHz9wRxjzV+9GfUU4xaTktx80J1FGex6LaeKr62kU3lm12JF+W5gwqufcNjB9q6WLxPYRWo8+Q28vlFxHMNpOB2PQ/ga85TxPZKrbUuYmzz5SoUl9SVPTNaAuLe9to1tUjminOFUx7Qsg52svIGR3FCrVF8SOl4LD1L+ylqcKbuWO/wDtu/LSS72+uc19G2V0kkbyZwo4JPHQc183TrLueMRgEEkr/dxV3WvFmqa0PKlnaO2AAEMZwv4+tdXNoeQ42dj1rxD8QdE0uQLFOLuZcgpAcgH3PSuTu9fvfEUEUs6JDCTvijQfMvoS3r+VeZ967+wUCwt19I1IP4UXuGx0NhrjIircuA443EcNUl/4gjZNqyoP90ZNYkm0Dk8VVaIMeEYj6YrJ0YmyrySsMvLyW/k7iNTViDxveeH76OCeMXFqUGR0dfoe/wCNLFanq42gdAK43XZvO1abuEOwfhVpKKsjJtyd2ezad4n0PxFA0Md0qSyIVaKU7WwR79fwrzVkdVKllIz16VyQyDkVqWEV7exTeRO+6IAhSTzUyVxxdjWIkDDaQVx0OKayuZemAawvt92hILtkdQalj1a5Rs4BPqRUWLubqBtu5SCKezSFchug6YrITXpM/NElaWnXN5qTbLaxeQgZJBwB9SaVmx3SO68OXwvNLDu26Vcq2e5qzLJLvYvGmT2CnmsHQNNvrJpnmUxrKNyrnIOD1z0ro/tMphxvH0IrKSszspVE4kkMxazx5XkkDlc1gahdKJAX5A6gVflmnfKqc5qjc2EjR4AzI3QGpTKk9NDPa7W6uCy/LtAATPQVWuWzEB6tU08P2G5nE0ZjeJlRyR3IBH6Gs+a7gYxjzVxnnnpXRayOBu7uRa7Jiz2d3ZV/rSaUu2zX/acmqOs3kVw0QjkDKGJODV61YR2yKGB2pk4P1qvskdT1AUpHP4UEc0x3wQo+8elQizl/GNvJPbIMEx9/auRgumZGBGADgV6RdoZoGVxkEYOa5e90uEWrxRAq6gsuTwe9HKNHPmYSB1JznBH4V0XhLXl0a52yt/ospwT/AHTXIXMc9vIr7GHcUvmGRCYzweq+ho5LjUrM9/jez1SASKySZHBz0rlfEItdIQ3krp+7JIUDqfSvLbbWdS08FYLqWNfQNVW41O81CYfariSQDkbjmtZYZxV76DWI6I6LQ7prnXftMmAZGzXoYztFeT6dKUO1SQwOQa73RdRkkVYZ33Fh8rH1rOxLNp5BHGXY4VRk1wmjR/a7671Z1+eeRtmeoXNdR4jvBY6LcP3ZfLH1bisjTo44beOFMbVAH/162orW5Ei6ychwSCO9OaWR1CtxtHXsasbMpjH0z/X+X4iqNy5jIVvuZ+Vv8a6SDJ1A/Zb6Cbopfn/Z6iq7xT3F4ss7MUk+5z9zsP61PquHhXjlJMfh/wDrzU0I8xfKYZLhR+GD/LFKwyzb3ktn+6mTfEB8rZ6f5FF5exFR5Y5boAeTUg2xQs7tvVVLcj8qzY0BAuWJ/eHIz9M1n7GPNzF+0laxWuWlurOQY2x4yFH1rV0+2Q2qbucjA9gOT/SojDttGUDpn9RmrNgypCinuob8Oc/yFa2IJ5FYhE4DM3zH3x/So7qJXbBGcA5z71LcSrHNCWxkEk/Xqf51HvMqmQjAPSn0EcTq1nHbXhiVhscBlH90+lElkfsA61r6zp63CbjwyAsDXPySTfYlG5sVzyVmBd0wRxTQQum53kCj0/Gug1+5MGj3BXd+9kW2yP4VA3/qW/Suc0WFpNTtpSchMu2fQAmug8RRhtDuP+mV4ufqY1z+tclR++ketg4tYackcZgFSKiAxIRUnR/rSFcSD6V0HlkTqVYY4BrrdL8UXun+HZkAEjq4SMt2yO9czImVqVbqT7E1mMeUziQjHORxSaT3BNrYguJ7i9uHnuZWd2+8TSKAMU/ZgfWgj56Yh27bx3ruYFjt7Fmgi8lGsYrkrjlZVPyn8TXE29u93crGgyWYDp0969DmhRppoE5R1gtYsdGiXBdh7DkZrmrvZHr5bB+9I5DV41j1vVIwoBwx+h6muYrpJ7lLvxBeSqcpI7YI7jpXOyLskZT2JFbw+FHm12nVlbuMr0WzTNpAMf8ALNf5V533r02yG6xt2x1jX+VWjEaU24AFSxxhmBI/wqXYDxjmnpHt6imIhmKxQvI3Copb8AK8wkcySs7HJYkmvQ/Ec32fRJyOC42D8a86pMYldP4SHF0x6fKP51zFdZ4TQraTMQcM/H4UIGVPEliLe5Fyi4jl64/vVP4W8IXfiSdGX9zZ+YI2mbgFj2Hqa6GfTBrQTTwQHmYKrH+E+ta2lSaf4Tinkkna+0oyBZLSM5ZQMhXOcD5m9PahQux82gkXgXQ7OQ2yCa6uiisspI25OMYGDnqDXT3+lCB5tO0gK12qo0iStkcqVQ+wHzEj1+tYWu+IIdcs9Uk0GWRZrVYp4yibWWEooZeO6n8uaydMXUr3SdOsNODJLqyyRy3G7LFlkBdmPXG3H51VrE3Ojgt4LOK30tL8Xk9mh+0OpyA7EkirS26Y2upH0FYOhaY0PjS/0PTgEhsotp8z70rDGWJ9yT+GK6a9lXS0H20i3XOA0hwCfY1yVYvmud1CUeWxX+zIq/KuPc1VmM9pdW5tp9OF9K37qG9cjd9APU966Owtormx/tOWRVsFjMvmZ+8o9Pb3ryxYL/UdfOtzQXJeSXdYwpGS0hB+XHoo4yaKVFt3kTWrJLliehPqFubeS41cWmkTGRo55Eg3lmGM7ZO2RjBxXOt4W07Xr6/Ng7xwQnAvpZA0bv2UevBzntUmqeIZbq5sdGls0e4s1FpcLtyJXKqu0evz8/QVftJxeXF7pUljcWiQTtCiQz+XFGg77QOfUk5rqcU0cak0eX6hYXOn3MkFzaR7kYrnscemRVXzEHW2x/umu+8Q6FpttdLFbTu63P75YlPzRluzL2HoR09MVw15ayWly8MqFGXsfTtWE48p0QkpHrpOATUCZLFyCTnFSSZKhQcep9Krx6jYSMES6hYjtuFOKb2J2EkIwMnt+prIvYvLkBGdjcDFbUyrswp49KyCA/mWzjdgZU98elMZmxRrIGBVSy9jg5FUr/w5FcR+fY/u5MZKdj/hV0ZjmVh1OR07itGIkHK5G772DirjNx2E0mefrpepXMxgWzl3g4JYYUfjVuLShbSLDJteVeWI6Z9BXZTzGOB3bPbmsaCAzTGTHJNXOq5qwowsNGkxyorKCp/2exq9FbtbxBt27aOO3NaMMICAcZHfGf8APWmyorukZIAUbifSsbXLMjxVqUc+jW1szfv5ZgCv06n9RVuxQEqQeMn5f5Vz3iB7KW9tPs8u6SOTBAHB/H8K6DS1DoD2GCT+NdFOLW5k3dmnuxHgsMnHXvxj+fFZV/cSGJlYgq49Onv+YrWaNSMY+Zh1PqeP5jNY2sXUUUD7wXcgMEXtkc1qIpOu+GNjyGb+nNTgGG4i7Ep0+tRWBWS1tzKwAwSR6c9P8+tLd3CyXe9egAIx60AXbpgbWeNf4iqCq0qYgij/AIVYL+JqReY2DHkEH/69QyxmO28xpGIZlYKf4cf/AK6GBc6oM/3F/nTVHlhFPG1gv4f5NWAqNag7f4Tn8DmoZgWmZGA8kk49c44oAguXWXUYQ7HYql2A5JyeBWkrxsuAr7fpiuYN8I9eKt9xo1A+tdJbzl0BTGe/NOOwiK5UBWXygwYYya5HVALRVhKZB5U/0rt2GTlsnFYuu2cVzYthQJlO5MConG6AwtBdJNWt4gSGLM2MdwpwD7ZrpNTTdo+qrzgQWrqD24Ncx4ZjZNcLkDckMpCk4LfIeB7810+oMwstWjXkLY2+D6D39682q/fR7eCX+zS+f5HBtwM07GcGo3bI9KfE2VFdR4xI3K1EvD1JnsajI+bFAEp5A+tS3a2scEHkOzy4zK3bJ6AfSoQ2VI7imSfd/EUhp6WOm8K2xFrf3AHzvGLaEkdXc9voAa2NYuEs9Ov5oCAsSrp9uR2AHzkfyqLRQbHTIGX5xHG16pxw0v3FX8Ac1leKpvs8dnpIOWt08yY+sj8n+dcj9+oe4v8AZ8L52/MwLM4uvwrOm/4+JP8AeP8AOr9qf9Iz7VRuB/pUv+8TXYeCxp616borCXRrRh18sD9K8xr0DwtcB9EjXujFaaEzcIHH60q54GAaZkMeBTlPXtTEc140m22UEWfvuSR9K4mul8Z3Ak1CGIHIjjyfqT/9YVzR6UmMSu70IKukQbRjjJrg813Ojtt0+FB3QGhCZ1mhxwLP9pnkijAdU3SdFBBLE8j+EH86NdguPGVxJbacsNjp9mfnWQKCoYEhty9UJX161b0zS1vtMNmpVZGjl3P/ANNJFEaD8NzfkazfDFrs0XVdOvhJDOhWyucjOxWYlGPsCGH4itEIj0+78MwTWb22oTWGrQxrE0ttCXhnPT5lPXPQ+tdr4Zu9G2z3Om2yxXEe7a8qNHAzNgMyHnAO0fl71R1m20i08LPfRWNnbrKwgR0iHmBc4Zs9jgNjFVPAFjfPd3Wva0ZYLNozDbxPkAA/3R2AAx75oYGjaedoOq6hrd1LYXd5fuo2Wr/cQDp+gpL7RB4yttPu9Sk8iCG8YmN32+ZG2OAfXI/nXQRWcDxXNwlnBJJCR5UzrtSQe49a5rXLia08u9112htS4Rdgz+Cge1K1wudhqem2ltosFmsBeziCpHZof9cR91Sf7vc/TngVw9/4k1HStMudZWZJruS4Nlbwov7qErnOB3PBrtn8QaTNof262uA8aJtjYgggkY7/AOetee6PYnVNF8Nae4Bml1CS+kU9RECfmP14oSAz/Ed0+n/EOwlsfKjl3mZ3lGVEhZg7H6Afhiu20vU/DN+HmXVFvbmSTH2fGxpGP+z1YfpXJfEixvtR8T2aRWcccTIQtyhOGVuSW44wM/hV/SvDlxcRKnhqSx0x1jwtxOd1zOP72Odint3piZfvdPnbxHeavp93JEJAEaC5tj5PA2jPI/CuH8VWEMcU090xGoq6RllXCSAICcf99D8q7XTNJ8UWNtfjxBqEVzbQpvjTzN7b+x9h161k63p6X+nXkkuSsNuzKc/x5BB/75wKzmrouDtI5LUvGd7NObOGGOISMULclgKzmwOnFa+t6LbW863i5Em7GOx4rHc816+XQXs+buc2Ib5rFyy1y6siEZzJD/cY9Poa3ra+S6vFZGyNmT71xkrYWtfw4xVXc9Tx1xxXPj6cFaS3NqE29Ga7rvMrY+62c46Vdiyy5ySPXNVlG5X6ZP8An8KmgbbGP94V5p0kN6d42c8npUtrb4XJ6D1qJlLynv8AWr6gqhwe307UDFyN2CM++M/yrkte1GZ76a2jkIhXCkDv+NdM0wCs/t1PP6iuCml864klJzvcn9a7MFBSnd9DCtKyshrAAq2PunNdboU4kj25+vuDXJbgRjPNa+gXISVo2OBg/lXbiYK3MjGlLoddcTiNCR98Zxj14J/XNc1qUseyUbwWYZwOTWtcrNOhEa4XIJ9ScAVQ/suaNS21S3ZT0riaNzKtJN21c5xjH17VYjAZyR90kBaiGl3tvkmLJ7bT/nvU0MdwCh8hwByeO9RqBoSEBLhs9FOKjnO/TjntED+v/wBaoJJStttcEMwYn86AZ/LcPt8sogUDr1qrgXrS5D2yA+mPzWoLm8Y/MDtGVOPwxWdHeLChUnGGHB9ORVV7gythctxtwBn6UriKiXKrr6iQKyMQmW7ehrpkniThxj0BI/ya4i+ilhlcTxSITgjcpGavaLqJFxHFMchjtD9/xqYTV7AzuIXWTaeie5OaScK6bdhPHDdxS2qxrgyvuc9AeMVacIRtwB2zitG77ActZ2Txa5cWzKD9qtZBCykDDdf6frWtHB/aMc00aG5juYEiuoVcCaN0wMgd6xvEkr2yxyxsVkikDIw6g02HxXZ3JEmo6Usk+OZ4JDGx+uK8+tTfNdHr4PE040+SbsLdeDWTfiW6jAY4Mlq5GM8cjPaqI8N3CnbBd2cxHRfNCMfwbFb9tr+iEjy7rWLM+0u8D881qJqMFwvyeI7aYH+C+tQf1qOea3NHh8NPb8GcTLoGsR53adcEeqIWH5jNU2sr2Mb3s7hVx1MZx/KvSY4sndGmjOwOd1vdNET+FTP50Uckv2eaPaCxMOpB/wAQDR7Z9iXl1N6pnlW4kkbcetX9LsE1C9ggeZU8xwoGMnNQMzSu0jnLOxZj7mrGmN5WqWkg42zI35MK3d2jzItRnfc9KXw9d+ekzxr5EUnmqrE8tg5OPTpx7VwXibRb7T7j7XdzRzi4cnehzz6Gvd22suO1ch4ngtJyYZrdXTaS3H61zQfKzurVJVo2Z43AfmY/hVa9XFxuxgMK0rqKOG5kW3B8rccZ61TvV3QhsHKmutbHmPRlMV1fhK52xTw55yGFcmtbHh+byr0+4poTO7WUUolyODVLzOKiebaM5qhHH65ObjV7hz2baPw4rOJqW7Ytdyk93NQE81AwNdhpU6ixhZj8oABx1rjq7DwKRNqVtDJyizjP0600DO4ezn0m/M0N0Z5pwb+G2AwQFZGwR64U8V3txbWV0Z9asvLkttRswsxH95eVY/gWB/CueOgWGmeLYn0OR7i9mnjaWHO5IEGd7Fu2QTx61c1TR/7BW4S0vbiOwug/+giIFPMPYN1XJ7VoSaPhx9Nl0mxhvbeNrhg1wquN2OSVPPQ7cGifxtpepaIW0q9h+0nAMLECRB3+U9ce1eVRXfjOK+XUfsl4wjIIUwnaAOgx6YqHUtPs9TsbnWNLR7O7tmDXlg3VMn76HrjPbtRYD1e/8S6F4YjSC7u7mZruEOIlG88/xe2f6Vn2Wo2EeopY6nbwuHzcrBMgZoFAzvbsnHbrXFzR3Fz4ksb+/jMkeladDPdEjqypuVT7liB+JqfwS6X1xruuasrTK6rHtHWVmbOwfguPoaLAdAiat8QbqaSJDY6LCrR2uVxvLfKXx3wpNbD2Ol/D/wAOXl6Jpbi6cCE3Eh3MewUeg9qpWvxK0qxm8u/uskfKILOHMUA9N3ViPUcVzur63ay3GpW93JJc+HtVl82G6iGTbycdvbuKLMDYNzL4l8PaaqXS2kc1ni5mlHC+WRuPvnafzNclaWWjT6672HiPU0liBeS9EOAAOpBByB6VuXejal4l1RrHw/f2a6I1tHGrK33UHUY65JyT61pajoOn+D7bSrCIeYju91eTMMGURLuC+wyRxQB0uk6KYfDcsMjSh7lCzGZsyHI6uf73t26VyniIPa+GNShlGxlVUAAx8uOP6ineEH8Sa/C2tahrBTT3mO21Cj95g/dB/hGeKwPFHi6LW9HvIntXtbqN/KkjZs9Dx2+v61nPYqG6OLttSu9Qa48+d3jWQlFb+HNLJ0zVLRuYZvXdVyQZBr3sGrUFY46msytKcjFa+mt5IAB/KsiNCbqMsCYww3fSu9N54ZtrJEcJLKwyxiU5HtmvPxynKSsrnVQslqymko2Y79cdcfhUisNpz3NZ9zf2AAa1lO09UYfdqManBnl+tcSo1P5Wa88e5sR/fz6inzShU49Kxf7ZiQ8Bj64osp5tY1KCyR1g81todvmwa0WGqW5mrIXtY7Is3M42xx55kIX3/MVkavo1wNSK2dtO6TfMqrE3XvjivUbDwHpsUam7DXcvdnOB+ArpLSzs7CIRQRRxKvQKMVlTxUaTvHVlSoylueDr4Y10EKuk3mf+uRqCSyv9HvIxeWssDH++uM17rfSTS7hbXaQPnhnj3D8siuB8XyrbNHb6tfFxOOHSJWC4744I/Wt6eOnVfK0iJ0VBXG6fcLLEmev61qLEpXIU59Spz+tciL+ztSiwahFOrDJYBlwfQg4rWtdVjfjzoz9AP61opJisapgTByMZ9SCakFqMAlVJ+n9O1UItVLSEqy+X0APVvpirgvhtwy7eOh/zgUwsP/s+3PBjXHuKt2nhu3vwWliPkg8BSRuP4VRfUYUG5nAHAB9/X61paV410qzjFpdShCGODjIwa58Q3y2iaU0r6iDwJoxkybZmHoznH861oNB0+yi2wW0UI9VQZrXt7m1voVntpUkRuhU5FJKj5+Xbj3rz3zdWdMUjEvNDs9TiMN3FDdJj7sijI/Gucs/C2lafqDpbaYo2Lu3MCxBz6muvupiNySQg9hJGOn1qk0gjjIjl3tIQgY9am7S0NFBPVoxpoo/J37AynIKsOorl7jUovtbwMgi8tc4z1H+SK7G8lti8zDCx20fzE9C2OleaeLbSZdVQhgqzwq5A4P0rSjUcXqY1IX2MnxBd/wBoS7ITlc5JzXX/AAy8M2s9pfajqtpHPHkRQpKoYZ6k8/gPzrmdM0hrq4it4lyzsFHFex29nHpWnQWEP3Yl+Yjue9a+0cmEaNrNma/hPw7JJxptumewz/LNRN4L0MnC2MWD1O5hj9a1Gl5O05PoDT8iVOZWjJOOBnIpe90NZSpRWxiSeAdII3rEEBPQuwwPrmqc3w8spN3lXLouP4ZM/oa61JYRw77ucDKmlkksgDu2EHuM/wCFDU1sYc9N+R5Prng650yWGOydrtpD9zbgiqlp4Z1z7TC50yYKHBPI9frXqKQ+fq7SEZWNfl/Hgf1rUjRg64z1HatTmu0yZppBFn7POCB/crgfEN1fMJnXTLxywIGI3B/lXpj7mPFVbiNwSM9vWslTVzpdV2PAHs7tV/eW0ynvuQiq91ayG2fajZx6V7o8EpJ5b/vqovse6Nt465zmtjlufOo4ODV7TWxdZrptcsYBqEwMSY8w9FxVG20+ESbljx9Ky9qrm7oNGrFL+7GTSuRyaiEJC4FDQyY4zV+1iR7KRyF5xeSj/bNV61LrSrpp5HUKQST1qk9lcx/ehb8BmkpxfUThJdCDGa9C8D6b9ivopGaEXUgJVJjwPlPbviub0PSSzi7uFwi8op7n1rt9Elgaad5iYxGUIkC7uuRjH45/CtIkMtazcXdnYJaarfXcc+8ywX1lH+7Of4SFx0+pqHQfFepXO7TNTvGvLRWUx3DghkOePmPJ57GtmLxXa2ts62AkNwQVf7RCZUB9cqR+oriru4W1v4577VpbucAhY1gZBg99x7fSrEenXvijUrn/AIl2kvbC4hXdeXud8Vso9+hb2rATWtAublPt/iBL265jaT7GU3qeCmVGGB9xWXfLqN9pOm6NpSxw2MsYa4eJNplcnqw68DFbM3h/TPCdpa3sFlGzwtvkubtsliBwFXoOaAN3U3Gp6DfaZNZnTkkZXlmWM/OoOevc8Vi6feaMtiNLsrfy5xkQx6gjRxyeoBHVj3J+nTiqM3iu8vtNhm1ydogJPOt7a2iybnqMFieBzjgdKgXwXrGqeHFvozHBqcXLQb+Zk6qXHQN/OgCtPNoN3NPp+r6CmkakvCPFIY4yfQ9QAfXGKvwT6tY6E+k2GiW9pYgmSe7vnWVGz39DwB0zVDSdTTUdL1C38RWiSNp0RIM6/NkdEDZBBz25rK1eG6g0SS0gtjAWSK4eNc8xEHkZPQHANAG34b1SbRLO71TR9ON1L5gi3xRNsbtkgdBk4AHWtbUfEF34psJtO1PTJdP1iOCRrdHRl84EcqARnPFLo+v2+n+FFsNNNxYSvCHguWg3o7d8kZwf5ZqlpkfijXriK81LU4jYWcomeZwMoFOTt4yKBIg1bRdUuPDWnw2Fzsi06OPdDkgmR0MjN+GcVnePJInazk2bbl7dGnbGN/HB9/4q6m11W4m8P6xql2mxNTlY24wBtUDaCSfUV5xreqzapFHJOQzKzIpAxlQTj+dY1XZGtJXZl6G3yzL9DWixwOelYFhdi0udzcoww1bM0yFQUIYMMjFe3g60fZWb2OOpB81wLY+tMLVGPMkOEjYnsAK2tO8IeIdTwbfTJ9p/jkGxfzNaPEQ7hyMxS3NKkmGFej6Z8IbqUq+q6ikC944F3t+ZwB+tdQfhN4ZaFUDXYdRgv5vJ9yMYrGWKgmVyHihfJq7pcxt9TtZckFJVbP4ivV5PhvpmnhRBbfaExy7H5x/n2qm/hK1hkV4TJA4OQGGR+tZVMammkio09bmw3iXS0k8tr0BjwMc1P/bdgg3fbowD/eGayfs91EPniSUeq9fypvnwr8skexvRxivBcGuh6MZxZpDWbOVHYXSP7CI/4V5F4lF1revy3TQeXGAFVRxwK9KaRTEduPwrmLqSJ7oqFxg1dJajnaxy8OlFQN0ePqKtLpcZGGAxXSBUKDHNMa2hPVcH2q+R9GQprqc/HYxxEgEjtweop6WSB8q8oyecORWs9kpOUk59DUTW0ydF3D2NHvIq8Wel+EdK0iPQzDar5wlbe5mO8k46HNbi6Xp44Fjbf9+l/wAK8r0LV7nSbsSJ/qyfnXPUV6vY38GpWqzwkHPUelbRmpaHPUg4u45bGzjXC2sKD/ZQCopNNsZfvx59t7f41d2PjhP0ppWQH/Vn8FquTyIUmUV0y0QnZvOexkZv5mojoloZxMEKuBjKk/y6VphZSP8AVkD6j/GjypOpIx/vf/WpezXYpVJrZnHeJPCt1PZRf2U6ExyeZJFJ/wAtRnOM/wCeleW6rHPJqsj3iuJh8uxhjaB2r6ALwp9+4jB9Cw/qRXL+KotAu7Yi5ZTcNgLLCAzCsqlFbo1hVls9ThvAjBPEkKrapI7KQpfovHJ/LNetBW7w22fZa4PwBpfl6hfXhyyRfuo2K4Jz3/LFd8eeooopqJOInzSDDDpHAP8AgNMY3RGE+zj6qadwe1BAx0ra5gQJHeb8yPA49DFUjW0D532Nsx/3QP6U7gCuRvNeuY9bZonIhjYIUPQ+tZVKyprUTshmv6nJoOosXs7V1nXMaiUrgD145rLTxowIJ0y3z7XJ/wAKT4lRPc6jp5UED7Pu6+pri47UowJb+tYzrcrsdtOnGUU2egx+N95G/Sxj/ZuP/rVY/wCEp06XmW2mjJ64mB/pXDoSqjCn8ahmZyOMCs1iGbfV4NXO8/t/Rs8ef/30DV3TbvTdTuhbxtLGWBILEYNeXxO4mXzGby8/NgZOK6fTdSt7C/t5pS3lD5hsXLflT+sSujlrU1HSKOivfh3pl2zSSXE4csWJUj+VUovhtZBsJdTg+rKK1m8Z6G/+suZoz/tQGrkHivQyoxfIT7qRXRam9SOaqc5J8Nm/5Z6iB9UqpP8ADq7iHGoQt9UIrt18RaPLwL2DPu1SLd2c7ZS7tyvp5g/xo5IMOeojzdvhtqrgtHcWrD3JH9KrP8ONdXolu3+7L/iK9cRrcqNksZx6SD/GpG+YfKc/Q0vYwY/bTR4u3gHxCnC2yk+gmX/GlTwrrWmh7q4sCkYQh3LqRt79DXsQtZnkBeMgetcf4+1URQx6TExDsQ83svYf1/Ck4KCumONSU3Zo4SbT5b6dfL1C5gQfdSNsIg9ABgCpbrSp0twpkju8A5eZcOR7kdfx5qW0AUg5q5LKXjb8hSVSXct04m9pzaLJcpIJ2gKKF2lyitwP8/hViwu7TVtf1PTT9nnigjR7dpIwcOcg7eOQOOfeuUSLIDEdqUs6gbCVOeoqlVZLpLoUvDOgKmu3g8RNZReU23y7+QoxBP3kORx711jaZ4ZtLpTYeIbOONmy9u94rD8CTnHHQ1mTXlw/ySOJUxwJFDAfnUURs5om+0aXYSsD1MIGfyxVqqiHSZ1GqWEOpypBpz2dvbk7zc71Z5D6J1x9ayPENjd6RqFjqETCe0jiFvczvIGlCk9RntzmoYp9FitJ7ZdIa3SYfN5Mm5QexCtxmqWhWWn2/iCG51AkWsaMQN7MjvnAyhzt454yKtVIvqQ6cl0JIdBW4vsyakrMjsbRPM2qjZyGfaBnPt071d13SdY0vS1UTwT398cBPNbZuAzgKThjxwTVjVbXT1k8yGeOaEn5HSYI6exyDn61j+N9XcWsFva3Bd7S08x51IbG47QAR3OOvp9armRNmW28TWdloy6eJJbu8ggjM8M8e3OOGXDDqAf0rzPVnQ3REahEBO1R29q66TVmvoEtLy1Z54gUe5RhuZBwu7vkmuM1L/j7IFctZ+8kdVFe6z160+ENqoUyywoe4jj3H8zW5bfDjQ7fHmxSTkf32wPyFUbXx/cQkLcRLMO5Iwa37LxrpF2AJS0LH15FaQdN7Gc41EW7LRNM00f6JY28R/vLGN359auc9ApNSwXFpdAG3uI3z2B5/KpmRl6jFbLyMHfqVCrf3cUoj75/KrGPamMMUAMBK98/WkbZIu2SNWX0IzSM6r1PH1rOutc0+zJEtzGpHUA5NAJN7Fh9Ls5Mlcxn2NU59DcqdjJKvo4xWRd+NrZOLaCSY+/yj9aw7zxdrFwCImgtE/2Rvb8zx+lZyqQXU1jSmzZvNBgjb95H5DHkFGwK5DVf7Pt7jbBcrdSDrtXp9W6VBcX1zOzGa8llZhg7m4/KqBO0YHT2GK5pVl9k6IUWviZMJ2zxGo/Gn/a3A6LVbJI6Uxt3pio9pPua+zj2J2u2PoPoKYZmPUn8TUBRv72KUADqaTk31GopbEolPY1u+HNduNNu/kfgjlW6Gue3KOg/KlSRg2VXFClZ3BxutT0hvGV2V4eJfpn/ABqpL4svWP8Ax9AD2Uf4VxAklbqxpwz3atfbsz9ijrH8TXT5zfTfRXI/lVKXVRKcu7OfVjmsLIHQ5ppY+oqXWKVI2jqAPGeKp390j2xAIDdjWedx9aYyjGGYVnKs2i1TNHTfE+paZbfZ7WcBNxbBQHk+5rQj8b6yDl5EYemwCuZaSGIbmYY9ScVRvNes7QDc/J6BRmpU6j0iNwprWSO9Txxqjfxwr/vxHH5g1InjLWmbaywAf3hGf8a8nn8WlonNvAeCAC5+taFn4+gMapd2jowGN8ZyD+Bq37e2hz1XT5XyrU9Dg1i/iuGuPtblz2JyPpiqN/f3JEt0ro028MWEY4/DvWVBrWnzuiLdIGZQ4U8HFXVijeUy+ZuiZdrKp7VzJzvaRhRpN+9LYzr7Ub3VryFry4MzgbAdoXAz0wBVtYRHlQAAoqF9PkiPmowKKcj1p8jzMxOwbfrWjd3qGI9+KdN6IkJQL83K45NQSLC8ZdOAPXvTXimlAwQFH8IPWq++Qq6yDGCf0oaOOEnFmvbx6cbVzMUXjgdz9KXTr60tHXdCzBo8KxAJHJrmoLprgkuvyg/L7VpQsZFQdAOBVKHKjaVTTcfqOyVy6pjJ/IVTCAD0q0zq4Knnmm+UvY0loduHu4akA3DoxoMjj3qUxH2NMZCOxp8xvYrvdSKerj8aZ9sl6ec/5mpXTd1wajMC9waVx2LMWt6nEAsd9dIB02ysAP1pXuJ7uYzXE0ksh6u7Fj+ZqoIR/CasIjLiqUmybWL0Gcdc1PkhcVUjYjqKlD/WqTJZZEmEGKlVgyjOPxqoGBHWpVbAp3JsTtgofWo41wevWmlifekTO8elPmCxbUY681BIMISR3qSRhs4PNRF8qBRcVhI5NkpZeCeafdeXd8OqMGTawI6jOearO/7zApyetFwsSJY24Qs0ShzyXHBz9a5vUtBiMhlSZwSf4hmulkkxF1rMuJCQR1qZSY4xRJI/PSo/MYdP0r0a3+GoYg3N/gekaf1NbFp4C0S2wZIXnYd5X/oMCtYUZCliIHlEF3dxODFI4Psa67RdW8UsAIIbmZPR1yv5npXolto+nWgxBZwR/wC6gq4FUdBWyptdTCVdPoYlg+uyAfarW2jB64k5H4DIp1/p2rTQEW17BFJ6mMnP68Vt9vakyK2toYOWtzybXtM8SWmXvvtE8P8Aficsn4gf1FcsZ2BwFxX0EDn6Vi6p4U0jWAxmtljlP/LWH5W/wNc1ShJ6pnRTxCWjR4r5sjdyKMM3Vs12upfDe/t8vYTJdJ2Vvlb/AArmLzS9R05sXdnLD2yy8fn0rklCcd0dcakJbMpiOkZQPQU/ax7mmmL1Iqblke76mm/Oei4+pqdYxnoTTSrMeP5U+YLEflk/xZPsKBAuck8+9TC3kPXIHvTxEi/eYZ9BUuRSiQhEHvT9notOZ40GSAB6saoXGt2UHBnVj6JzS1ew3Zbl7Ye/FHyL3/Kufm8RkkiC2ZvdziqMuqahP/y0WIeka/1qlCRHNE6t54kGWIA9ziqE+uWUOQJQzekY3GuXcNKcyO7n/abNOVcDpj6VapLqxc76GrN4hkfiG3bHq5x+gqk+o3s7YMuweiDFQbeelPjX94KpRiuhN2w2F3BZmY56sc1U8QRgeUe4B/nWkF+YfWqPiGKSWa2SJWZiGAVRknpVwfvEVFaDMMf8e7f7wqKr91pl3YWqNdRGLzDlQ3U/hWzpXhF72zE9zKYd4yigc/U10cy3OFySV2Z3hpTNrUannKkV3dhposr64mSRiknQE/drA8PeH7uw1qSWUARRgqG/vZ9K6pW8m4WN85f7tc9XV3RnUqNrliye6naG2JQZKjdg96ZZXLXNlFNJH5byfeX0psk6+YQCC2cYpn2uNJNrsBhuKy5Fy8zMlKXJylrZ5UvBJz0NRvaGVnIJ56ntTlu4GUIZ4+uB8w61kak9zFds0M8kZ2ggqeDUtN7GuFlGNT3kTfYhAFCgFeetS48uIEdxjAqlbXt5Knl3EiMvYhMN+dXxIiqpZtoQA0/e6mtWcVUtHYhSIqASTg9zUrqoXcH6dc0faFkfcOVxxT58/ZZO/wAtFiFiZqRXD56HP0qGa4ZcKvBPemRQ+UnmuOM4ApZGSQA9KuMFe+6OudVuFtmN8xyCTzT1bPBBppT1al2kDINauMZLQ5lUnTl7zJQv0NSoMdj+FQRklsZqyqsO1c7i4uzO+FRTV0SqAfSlKD0xTVb1/WpARigYzy/enAMP/rUvGfvU4c07hYbuI705XINGBRgUuYdiRpsrz+tR+Yp6GkYZHBqFo+fequhWJCcvwakBPtTLPTr29l2WsEkpHXaOB9TXRWvhG4RA9/ciIf3IxuP59BTUG9iJTjHc5+RxtxyKoSnJ7V1d5ptoj7EtZwg48xZMn6njFUDots+SLhj/ALy7f8acqUiY1oHc6d8RtNuFUX0Mtq/dgN6fmOf0rq7PULS/hE1pcxzRnoUbNeE2Eay3Kq4yD74q3cs9jeyfZXeEo/ylGIIrqdRx3OSmlU02PdM+lL1rnPCGoXV/pCyXUzSv/eYDNdGtbJkyjZ2DZz1xSlQOh596WmtwOKdySNlb1yKRVbPFE7FIWZTzXnGteINV3yRi9kVd2MKAv8hUTnyq7NKdNzdkejS3tvaJuubiKMD+8wFZN54x0SJGTzftB6bVTIP58V5Z5slwxaaR3PqzE1ExKhiOK4pYx7JHZHBrds0tfubbUr5ZrSzS2QDBVQFDe/FZRWNfvMPwqHezMcsaxtYu57a33RSbT64Fcrk5yOpRUUbouYrfLhEbjH7zpVd7+JivkOHDHAEYyQfQ1waXE1258+V3+rVs+HyYdV2RnarIcgd60dOy1MZ1bK6Rs3dxexWzSx2pkA65cAj8K56XWNQmyA6RD0Qc11l07HQ7iTPzGM5OK4sAUU7djOlWlO9yOQSTHM0skh/2mpUjCjgAfQVLgY6UZxWtzWwzaadtp2M0oFK4DBHTtlOPB4oagYzb60sYxKKXHBqSBQznIzgUAOA+YfWur06wjjUSsgMgH3iORntXLDqPrXQalczW/hdpopCkm0/MKzepy4xvlSRg+M7iCPWLIyKsyxjMiBv0NdFZ3lte26TW7hkI6entXlssjyx+ZIxZ2ckknJNXdCmkXWbVFkYK0gyAetdfs7ROOVP3T1EDngc1mzM8OqpI8hKspAB6ZrR6Dj0rP1AAwZIyQ2QfSs7XMIys7D1j/etITjnn6VHJLCm5sAqO57U1JXMSgtwVOaxb+VzMY93yA9Ka2NKcbuxpS2VvMWaRNrexzn3pqWzNsjRyyoeCx6CpFOIB9BVm3ACg46miwuaz0ImtxCm8HLDris6e5eZ+DhB29fete6JFnMw6gcVgw/dJ96qMbu4R7jGupoWIR3U+napodTvllTMgZG4IYVPEAycgHmrMUUZjyUBJolC5tGcI7ovOPPtkVmHy8ggVkhxkirVmSJpkBOxQMD0qDUlWN8oApKk8UJpaIiTblqyeWeB7SMJNGZF4YZ5FQrIfesh4kaOMlRknrXQWdtCsK4Tt3JNTTdrnRiIrQhDHII61poSyBsHFZLcXLqOADxW7AS0aFuSRWFWpdnRQpcqvfciDA0bR2qRkUscgVSnZg5AJABpQ94urP2auywUJOc0vzj3qK0Yspyc1Z7U5aOw6clOPMM3EVIg3sAqkk9hREoe4jRhlWYAivR4bC00+JPssCRkgZYDJ/M804x5tRVKnIcbB4cv5lDyqtvEed0xx+Q61o22l6VYsDNvupP8AaBVPyrfcBuW5PvTBGnHyiqiuxxzrzkMXUGWMRwpHGg6KgAA/CmNdXEnHmLj0Ap8kEWM7BmqxRQzcd61UW+pjZ9xSrseR+IFMNqrnJUZ96mR2HANXYwGjyRzVKL7jUT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2357430"/>
            <a:ext cx="4816689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Прямоугольник 7"/>
          <p:cNvSpPr/>
          <p:nvPr/>
        </p:nvSpPr>
        <p:spPr>
          <a:xfrm>
            <a:off x="5286380" y="1779687"/>
            <a:ext cx="385762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Куратор: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Гаранина Л.П. – зам. директора по ВР и СВ</a:t>
            </a: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Председатель: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Сорокина О.С. – руководитель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фв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Члены комиссии: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Шевкова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С.А. - психолог</a:t>
            </a:r>
          </a:p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Сарафанникова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Т.В. – заведующая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здрав.пунктом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Бондаренко Е.П. – социальный педагог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Дубровская О.В. – социальный педагог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Берёза И.В. – преподаватель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фк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Третьяков К.А. – преподаватель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фк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19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0" y="2857496"/>
            <a:ext cx="9144000" cy="5445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2500" dirty="0" smtClean="0">
                <a:latin typeface="Cambria" pitchFamily="18" charset="0"/>
              </a:rPr>
              <a:t>Обеспечение гармоничного развития личности, сохранения и укрепления здоровья, повышения адаптационных возможностей обучающихся через формирование системы комплексного </a:t>
            </a:r>
            <a:r>
              <a:rPr lang="ru-RU" sz="2500" dirty="0" err="1" smtClean="0">
                <a:latin typeface="Cambria" pitchFamily="18" charset="0"/>
              </a:rPr>
              <a:t>психолого-педагогичексого</a:t>
            </a:r>
            <a:r>
              <a:rPr lang="ru-RU" sz="2500" dirty="0" smtClean="0">
                <a:latin typeface="Cambria" pitchFamily="18" charset="0"/>
              </a:rPr>
              <a:t>, здоровьесберегающего сопровождения обучающихся</a:t>
            </a:r>
            <a:endParaRPr kumimoji="0" lang="ru-RU" sz="2500" b="0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/>
              <a:uLnTx/>
              <a:uFillTx/>
              <a:latin typeface="Cambria" pitchFamily="18" charset="0"/>
              <a:ea typeface="+mj-ea"/>
              <a:cs typeface="+mj-cs"/>
            </a:endParaRPr>
          </a:p>
        </p:txBody>
      </p:sp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0" y="714356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Цель: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20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0" y="214290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Задачи: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40961" name="Rectangle 1"/>
          <p:cNvSpPr>
            <a:spLocks noChangeArrowheads="1"/>
          </p:cNvSpPr>
          <p:nvPr/>
        </p:nvSpPr>
        <p:spPr bwMode="auto">
          <a:xfrm>
            <a:off x="357158" y="1428736"/>
            <a:ext cx="8572560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</a:rPr>
              <a:t>1. </a:t>
            </a: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Обеспечение безопасных и комфортных условий развития и обучения, поддержки в решении психолого-педагогических и медико-социальных проблем.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2. Способствование максимальной реализации потенциальных возможностей обучающихся, получению профессии и благоприятному интегрированию в современное общество.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</a:rPr>
              <a:t>3. Проведение консультативно-просветительской работы среди всех обучающихся и преподавателей.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21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27761" t="15422" r="29056" b="8492"/>
          <a:stretch>
            <a:fillRect/>
          </a:stretch>
        </p:blipFill>
        <p:spPr bwMode="auto">
          <a:xfrm>
            <a:off x="5643570" y="71414"/>
            <a:ext cx="2757121" cy="36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/>
          <a:srcRect l="4543" t="3759" r="6160" b="11225"/>
          <a:stretch>
            <a:fillRect/>
          </a:stretch>
        </p:blipFill>
        <p:spPr bwMode="auto">
          <a:xfrm>
            <a:off x="69510" y="1500174"/>
            <a:ext cx="5502622" cy="39290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72264" y="3214686"/>
            <a:ext cx="2500298" cy="3631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22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785794"/>
            <a:ext cx="785818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23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C:\Documents and Settings\Admin\Рабочий стол\функ диаг карта\2014\1.jpg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0" y="1357298"/>
            <a:ext cx="3943674" cy="5386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Admin\Local Settings\Temporary Internet Files\Content.Word\2.jpg"/>
          <p:cNvPicPr/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883021" y="0"/>
            <a:ext cx="5260979" cy="3876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Documents and Settings\Admin\Рабочий стол\функ диаг карта\2014\4.jpg"/>
          <p:cNvPicPr/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929190" y="3071810"/>
            <a:ext cx="3428992" cy="3786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24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14356"/>
            <a:ext cx="3643338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5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14712" y="0"/>
            <a:ext cx="5429288" cy="3822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5060" name="Picture 4"/>
          <p:cNvPicPr>
            <a:picLocks noChangeAspect="1" noChangeArrowheads="1"/>
          </p:cNvPicPr>
          <p:nvPr/>
        </p:nvPicPr>
        <p:blipFill>
          <a:blip r:embed="rId6" cstate="print"/>
          <a:srcRect l="12599" t="20578" r="11805" b="8026"/>
          <a:stretch>
            <a:fillRect/>
          </a:stretch>
        </p:blipFill>
        <p:spPr bwMode="auto">
          <a:xfrm>
            <a:off x="4000496" y="3518296"/>
            <a:ext cx="4714876" cy="3339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25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457200" y="1101969"/>
            <a:ext cx="8686800" cy="5445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Количество обучающихся вошедших в группы риска по результатам начальной и повторной диагностик</a:t>
            </a:r>
            <a:endParaRPr lang="ru-RU" sz="28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7416995"/>
              </p:ext>
            </p:extLst>
          </p:nvPr>
        </p:nvGraphicFramePr>
        <p:xfrm>
          <a:off x="445478" y="2555629"/>
          <a:ext cx="8428890" cy="3824639"/>
        </p:xfrm>
        <a:graphic>
          <a:graphicData uri="http://schemas.openxmlformats.org/drawingml/2006/table">
            <a:tbl>
              <a:tblPr/>
              <a:tblGrid>
                <a:gridCol w="1783516"/>
                <a:gridCol w="2985868"/>
                <a:gridCol w="1829753"/>
                <a:gridCol w="1829753"/>
              </a:tblGrid>
              <a:tr h="10378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Год 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+mn-cs"/>
                        </a:rPr>
                        <a:t>«ГРУППА РИСКА» ПО ПСИХОФИЗИОЛОГИЧЕСКИМ ПОКАЗАТЕЛЯМ</a:t>
                      </a:r>
                      <a:endParaRPr lang="ru-RU" sz="1300" b="1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+mn-cs"/>
                        </a:rPr>
                        <a:t>«ГРУППА РИСКА» ПО РЕЗУЛЬТАТАМ  ОЦЕНКИ  ФУНКЦИОНАЛЬНОГО СОСТОЯНИЯ </a:t>
                      </a:r>
                      <a:endParaRPr lang="ru-RU" sz="1300" b="1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+mn-cs"/>
                        </a:rPr>
                        <a:t>«ГРУППА РИСКА» ПО РЕЗУЛЬТАТАМ КОМПЛЕКСНОГО ОБСЛЕДОВАНИЯ</a:t>
                      </a:r>
                      <a:endParaRPr lang="ru-RU" sz="1300" b="1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61132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1.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Обследование 2014 г.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30% (15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82725" algn="r"/>
                        </a:tabLs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50% (25 человек)	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12% (6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62655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2.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Обследование 2015 г.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Cambria" pitchFamily="18" charset="0"/>
                          <a:ea typeface="Times New Roman"/>
                          <a:cs typeface="Times New Roman"/>
                        </a:rPr>
                        <a:t>18% (9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Cambria" pitchFamily="18" charset="0"/>
                          <a:ea typeface="Times New Roman"/>
                          <a:cs typeface="Times New Roman"/>
                        </a:rPr>
                        <a:t>34% (17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6% (3 человека)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669326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3. Обследование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2016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г. 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  8%  (4 человека)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8%  (4 человека)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6% (3 человека</a:t>
                      </a: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27664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4. Обследование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2017 г.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4% (2 человека)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4% (2 человека)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4% (2 человека)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26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2" descr="C:\Users\Оля\Desktop\консилиум\20151208_155232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5422900" y="660400"/>
            <a:ext cx="3552759" cy="6096000"/>
          </a:xfrm>
          <a:effectLst>
            <a:softEdge rad="112500"/>
          </a:effectLst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0" y="214290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Заведующая здравпунктом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err="1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Сарафанникова</a:t>
            </a: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 Т.В. 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pic>
        <p:nvPicPr>
          <p:cNvPr id="5" name="Рисунок 4" descr="C:\Documents and Settings\аспк\Рабочий стол\витаминки\WP_20150305_007.jpg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8596" y="4071942"/>
            <a:ext cx="4684133" cy="2191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 descr="C:\Documents and Settings\Admin\Рабочий стол\функ диаг карта\2014\1.jpg">
            <a:hlinkClick r:id="rId6" action="ppaction://hlinkfile"/>
          </p:cNvPr>
          <p:cNvPicPr/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1571604" y="1214422"/>
            <a:ext cx="1785950" cy="2743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27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643438" y="214290"/>
            <a:ext cx="4286280" cy="28121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643438" y="3286124"/>
            <a:ext cx="4259072" cy="30355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3" descr="C:\Фото и видео АСПК\!По группам\214\Площадка\IMG_4826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57158" y="3524251"/>
            <a:ext cx="3692810" cy="2461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0" y="1571612"/>
            <a:ext cx="4643438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Занятия с «группой риска» 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28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Музей\Фото и видео АСПК\!По группам\214\Площадка\IMG_475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flipH="1">
            <a:off x="4071934" y="1285860"/>
            <a:ext cx="4929222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071670" y="285728"/>
            <a:ext cx="5429256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Коррекционно-развивающая работа с психологом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pic>
        <p:nvPicPr>
          <p:cNvPr id="1026" name="Picture 2" descr="C:\Музей\Фото и видео АСПК\!По группам\214\Площадка\IMG_474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42844" y="2428868"/>
            <a:ext cx="4286280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Музей\Фото и видео АСПК\!По группам\214\Площадка\IMG_4738ps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428992" y="3786190"/>
            <a:ext cx="4500594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29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071670" y="285728"/>
            <a:ext cx="6715172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Психологические профессионально-важные качества специалиста механика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1571612"/>
            <a:ext cx="7858180" cy="390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latin typeface="Cambria" pitchFamily="18" charset="0"/>
              </a:rPr>
              <a:t>средняя сила нервной системы;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Cambria" pitchFamily="18" charset="0"/>
              </a:rPr>
              <a:t>уравновешенность нервных процессов;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Cambria" pitchFamily="18" charset="0"/>
              </a:rPr>
              <a:t>преобладание функций левого полушария мозга;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Cambria" pitchFamily="18" charset="0"/>
              </a:rPr>
              <a:t>высокий уровень внимания и памяти; пространственное восприятие;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Cambria" pitchFamily="18" charset="0"/>
              </a:rPr>
              <a:t>эмоциональная  устойчивость;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Cambria" pitchFamily="18" charset="0"/>
              </a:rPr>
              <a:t>высокий уровень коммуникативных способностей</a:t>
            </a:r>
            <a:endParaRPr lang="ru-RU" sz="2400" dirty="0">
              <a:latin typeface="Cambria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30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24" y="785794"/>
            <a:ext cx="785818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31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071670" y="285728"/>
            <a:ext cx="5786478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Упражнения на коррекцию психологических ПВК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57158" y="1285860"/>
            <a:ext cx="8501122" cy="4939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AutoNum type="arabicPeriod"/>
            </a:pPr>
            <a:r>
              <a:rPr lang="ru-RU" dirty="0" smtClean="0">
                <a:latin typeface="Cambria" pitchFamily="18" charset="0"/>
              </a:rPr>
              <a:t>На развитие внимания:</a:t>
            </a:r>
          </a:p>
          <a:p>
            <a:pPr marL="342900" lvl="0" indent="-342900" algn="just"/>
            <a:r>
              <a:rPr lang="ru-RU" dirty="0" smtClean="0">
                <a:latin typeface="Cambria" pitchFamily="18" charset="0"/>
              </a:rPr>
              <a:t> «Муха», «Числовая и буквенная корректурные пробы», «Перепутанные линии», «Цветные карточки», электронный сервис </a:t>
            </a:r>
            <a:r>
              <a:rPr lang="ru-RU" dirty="0" err="1" smtClean="0">
                <a:latin typeface="Cambria" pitchFamily="18" charset="0"/>
              </a:rPr>
              <a:t>Викиум-для</a:t>
            </a:r>
            <a:r>
              <a:rPr lang="ru-RU" dirty="0" smtClean="0">
                <a:latin typeface="Cambria" pitchFamily="18" charset="0"/>
              </a:rPr>
              <a:t> домашней работы и т.д.</a:t>
            </a:r>
          </a:p>
          <a:p>
            <a:pPr lvl="0" algn="just"/>
            <a:r>
              <a:rPr lang="ru-RU" dirty="0" smtClean="0">
                <a:latin typeface="Cambria" pitchFamily="18" charset="0"/>
              </a:rPr>
              <a:t>2. На развитие слуховой и зрительной памяти: «Радуга», «Запомни числа», «План», «Вспомни слова», «Воспроизведи на слух»,электронный сервис </a:t>
            </a:r>
            <a:r>
              <a:rPr lang="ru-RU" dirty="0" err="1" smtClean="0">
                <a:latin typeface="Cambria" pitchFamily="18" charset="0"/>
              </a:rPr>
              <a:t>Викиум-для</a:t>
            </a:r>
            <a:r>
              <a:rPr lang="ru-RU" dirty="0" smtClean="0">
                <a:latin typeface="Cambria" pitchFamily="18" charset="0"/>
              </a:rPr>
              <a:t> домашней работы и т.д.</a:t>
            </a:r>
          </a:p>
          <a:p>
            <a:pPr lvl="0" algn="just"/>
            <a:endParaRPr lang="ru-RU" dirty="0" smtClean="0">
              <a:latin typeface="Cambria" pitchFamily="18" charset="0"/>
            </a:endParaRPr>
          </a:p>
          <a:p>
            <a:pPr lvl="0" algn="just"/>
            <a:r>
              <a:rPr lang="ru-RU" dirty="0" smtClean="0">
                <a:latin typeface="Cambria" pitchFamily="18" charset="0"/>
              </a:rPr>
              <a:t>3. На развитие пространственного восприятия: «Дорисуй фигуры», «Механизм для коробки», «Лабиринты» и т.д.</a:t>
            </a:r>
          </a:p>
          <a:p>
            <a:pPr lvl="0" algn="just"/>
            <a:endParaRPr lang="ru-RU" dirty="0" smtClean="0">
              <a:latin typeface="Cambria" pitchFamily="18" charset="0"/>
            </a:endParaRPr>
          </a:p>
          <a:p>
            <a:pPr lvl="0" algn="just"/>
            <a:r>
              <a:rPr lang="ru-RU" dirty="0" smtClean="0">
                <a:latin typeface="Cambria" pitchFamily="18" charset="0"/>
              </a:rPr>
              <a:t>4. На развитие межполушарных связей: «Перекрестная марионетка», «Усиление руки», «Кулак-ребро-ладонь», «Колечко».</a:t>
            </a:r>
          </a:p>
          <a:p>
            <a:pPr lvl="0" algn="just"/>
            <a:endParaRPr lang="ru-RU" dirty="0" smtClean="0">
              <a:latin typeface="Cambria" pitchFamily="18" charset="0"/>
            </a:endParaRPr>
          </a:p>
          <a:p>
            <a:pPr lvl="0" algn="just"/>
            <a:r>
              <a:rPr lang="ru-RU" dirty="0" smtClean="0">
                <a:latin typeface="Cambria" pitchFamily="18" charset="0"/>
              </a:rPr>
              <a:t>5. Оптимизация агрессивности: «Кактус», «Почему я злюсь», «Разбери ситуацию»,«Ящик с обидами», «Письмо гнева» и т.д.</a:t>
            </a:r>
          </a:p>
          <a:p>
            <a:pPr algn="ctr">
              <a:lnSpc>
                <a:spcPct val="150000"/>
              </a:lnSpc>
            </a:pPr>
            <a:endParaRPr lang="ru-RU" dirty="0">
              <a:latin typeface="Cambria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32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357422" y="214290"/>
            <a:ext cx="5786478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Упражнения на коррекцию психологических ПВК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71472" y="1305342"/>
            <a:ext cx="7643866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dirty="0" smtClean="0">
                <a:latin typeface="Cambria" pitchFamily="18" charset="0"/>
              </a:rPr>
              <a:t>6. Оптимизация тревожности: «Спрятанные проблемы», «Комплименты», «Карикатура», «Дневник побед» и т.д.</a:t>
            </a:r>
          </a:p>
          <a:p>
            <a:pPr lvl="0" algn="just"/>
            <a:endParaRPr lang="ru-RU" dirty="0" smtClean="0">
              <a:latin typeface="Cambria" pitchFamily="18" charset="0"/>
            </a:endParaRPr>
          </a:p>
          <a:p>
            <a:pPr lvl="0" algn="just"/>
            <a:r>
              <a:rPr lang="ru-RU" dirty="0" smtClean="0">
                <a:latin typeface="Cambria" pitchFamily="18" charset="0"/>
              </a:rPr>
              <a:t>7. Оптимизация </a:t>
            </a:r>
            <a:r>
              <a:rPr lang="ru-RU" dirty="0" err="1" smtClean="0">
                <a:latin typeface="Cambria" pitchFamily="18" charset="0"/>
              </a:rPr>
              <a:t>стрессоустойчивости</a:t>
            </a:r>
            <a:r>
              <a:rPr lang="ru-RU" dirty="0" smtClean="0">
                <a:latin typeface="Cambria" pitchFamily="18" charset="0"/>
              </a:rPr>
              <a:t>: «Незаконченные предложения», музыкотерапия «</a:t>
            </a:r>
            <a:r>
              <a:rPr lang="ru-RU" dirty="0" err="1" smtClean="0">
                <a:latin typeface="Cambria" pitchFamily="18" charset="0"/>
              </a:rPr>
              <a:t>Аура,дождь,океан</a:t>
            </a:r>
            <a:r>
              <a:rPr lang="ru-RU" dirty="0" smtClean="0">
                <a:latin typeface="Cambria" pitchFamily="18" charset="0"/>
              </a:rPr>
              <a:t>», «Я улыбаюсь», «Полет», «Мешают в стать» и т.д.</a:t>
            </a:r>
          </a:p>
          <a:p>
            <a:pPr lvl="0" algn="just"/>
            <a:endParaRPr lang="ru-RU" dirty="0" smtClean="0">
              <a:latin typeface="Cambria" pitchFamily="18" charset="0"/>
            </a:endParaRPr>
          </a:p>
          <a:p>
            <a:pPr lvl="0" algn="just"/>
            <a:r>
              <a:rPr lang="ru-RU" dirty="0" smtClean="0">
                <a:latin typeface="Cambria" pitchFamily="18" charset="0"/>
              </a:rPr>
              <a:t>8. Развитие коммуникации: «Лабиринт общения», «Я- реальный, я –идеальный», «Контакт», «Как избежать конфликтов», «Иностранец» и т.д.</a:t>
            </a:r>
          </a:p>
          <a:p>
            <a:pPr lvl="0" algn="just"/>
            <a:endParaRPr lang="ru-RU" dirty="0" smtClean="0">
              <a:latin typeface="Cambria" pitchFamily="18" charset="0"/>
            </a:endParaRPr>
          </a:p>
          <a:p>
            <a:pPr lvl="0" algn="just"/>
            <a:r>
              <a:rPr lang="ru-RU" dirty="0" smtClean="0">
                <a:latin typeface="Cambria" pitchFamily="18" charset="0"/>
              </a:rPr>
              <a:t>9. Эмоциональная устойчивость: «Поднимаем настроение», «Справляюсь с гневом», «Безмолвный крик» и т.д.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33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2357422" y="-142900"/>
            <a:ext cx="5786478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Программа развития </a:t>
            </a:r>
            <a:r>
              <a:rPr lang="en-US" sz="2800" b="1" kern="0" dirty="0" err="1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Wikium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pic>
        <p:nvPicPr>
          <p:cNvPr id="2050" name="Рисунок 1"/>
          <p:cNvPicPr>
            <a:picLocks noChangeAspect="1" noChangeArrowheads="1"/>
          </p:cNvPicPr>
          <p:nvPr/>
        </p:nvPicPr>
        <p:blipFill>
          <a:blip r:embed="rId4" cstate="print"/>
          <a:srcRect l="7114" t="8740" r="37556" b="6354"/>
          <a:stretch>
            <a:fillRect/>
          </a:stretch>
        </p:blipFill>
        <p:spPr bwMode="auto">
          <a:xfrm>
            <a:off x="142844" y="3714752"/>
            <a:ext cx="4286280" cy="2949969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2051" name="Рисунок 2"/>
          <p:cNvPicPr>
            <a:picLocks noChangeAspect="1" noChangeArrowheads="1"/>
          </p:cNvPicPr>
          <p:nvPr/>
        </p:nvPicPr>
        <p:blipFill>
          <a:blip r:embed="rId5" cstate="print"/>
          <a:srcRect l="5747" t="9176" r="4598" b="6403"/>
          <a:stretch>
            <a:fillRect/>
          </a:stretch>
        </p:blipFill>
        <p:spPr bwMode="auto">
          <a:xfrm>
            <a:off x="4572000" y="714356"/>
            <a:ext cx="4443388" cy="2786082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2052" name="Рисунок 3"/>
          <p:cNvPicPr>
            <a:picLocks noChangeAspect="1" noChangeArrowheads="1"/>
          </p:cNvPicPr>
          <p:nvPr/>
        </p:nvPicPr>
        <p:blipFill>
          <a:blip r:embed="rId6" cstate="print"/>
          <a:srcRect l="5423" t="8680" r="37093" b="14931"/>
          <a:stretch>
            <a:fillRect/>
          </a:stretch>
        </p:blipFill>
        <p:spPr bwMode="auto">
          <a:xfrm>
            <a:off x="4572000" y="3714752"/>
            <a:ext cx="4429156" cy="2928958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pic>
        <p:nvPicPr>
          <p:cNvPr id="2053" name="Рисунок 4"/>
          <p:cNvPicPr>
            <a:picLocks noChangeAspect="1" noChangeArrowheads="1"/>
          </p:cNvPicPr>
          <p:nvPr/>
        </p:nvPicPr>
        <p:blipFill>
          <a:blip r:embed="rId7" cstate="print"/>
          <a:srcRect t="9765" b="6684"/>
          <a:stretch>
            <a:fillRect/>
          </a:stretch>
        </p:blipFill>
        <p:spPr bwMode="auto">
          <a:xfrm>
            <a:off x="123679" y="1000108"/>
            <a:ext cx="4305445" cy="2500330"/>
          </a:xfrm>
          <a:prstGeom prst="rect">
            <a:avLst/>
          </a:prstGeom>
          <a:noFill/>
          <a:ln w="9525">
            <a:solidFill>
              <a:schemeClr val="bg1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34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Музей\Фото и видео АСПК\!По группам\214\Площадка\IMG_4752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 flipH="1">
            <a:off x="4071934" y="1285860"/>
            <a:ext cx="4929222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2071670" y="285728"/>
            <a:ext cx="5429256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Коррекционно-развивающая работа с психологом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pic>
        <p:nvPicPr>
          <p:cNvPr id="1026" name="Picture 2" descr="C:\Музей\Фото и видео АСПК\!По группам\214\Площадка\IMG_474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42844" y="2428868"/>
            <a:ext cx="4286280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Музей\Фото и видео АСПК\!По группам\214\Площадка\IMG_4738ps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428992" y="3786190"/>
            <a:ext cx="4500594" cy="30003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35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2357422" y="214290"/>
            <a:ext cx="5786478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Упражнения на развитие межполушарных связей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00034" y="1714488"/>
            <a:ext cx="8143900" cy="35548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500" dirty="0" smtClean="0">
                <a:solidFill>
                  <a:srgbClr val="002948"/>
                </a:solidFill>
                <a:latin typeface="Cambria" pitchFamily="18" charset="0"/>
                <a:ea typeface="Calibri" pitchFamily="34" charset="0"/>
                <a:cs typeface="Times New Roman" pitchFamily="18" charset="0"/>
                <a:hlinkClick r:id="rId4" action="ppaction://hlinkfile"/>
              </a:rPr>
              <a:t>1.Упражнение «Зеркальное рисование»</a:t>
            </a:r>
            <a:endParaRPr lang="ru-RU" sz="2500" dirty="0" smtClean="0">
              <a:solidFill>
                <a:srgbClr val="002948"/>
              </a:solidFill>
              <a:latin typeface="Cambria" pitchFamily="18" charset="0"/>
              <a:ea typeface="Calibri" pitchFamily="34" charset="0"/>
              <a:cs typeface="Times New Roman" pitchFamily="18" charset="0"/>
            </a:endParaRP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sz="2500" dirty="0" smtClean="0">
                <a:latin typeface="Cambria" pitchFamily="18" charset="0"/>
                <a:ea typeface="Calibri" pitchFamily="34" charset="0"/>
                <a:cs typeface="Times New Roman" pitchFamily="18" charset="0"/>
              </a:rPr>
              <a:t>(На листе чистой бумаги, взяв в обе руки карандаши или фломастеры, предлагается студенту рисовать одновременно обеими руками зеркально симметричные рисунки, буквы, цифры</a:t>
            </a: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</a:rPr>
              <a:t> и чтение текста, выполнение одновременно нескольких заданий).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500" b="0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mbria" pitchFamily="18" charset="0"/>
                <a:ea typeface="Calibri" pitchFamily="34" charset="0"/>
                <a:cs typeface="Times New Roman" pitchFamily="18" charset="0"/>
                <a:hlinkClick r:id="rId5" action="ppaction://hlinkfile"/>
              </a:rPr>
              <a:t>2. Упражнение «Назови правильный цвет».</a:t>
            </a:r>
            <a:endParaRPr kumimoji="0" lang="ru-RU" sz="2500" b="0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mbria" pitchFamily="18" charset="0"/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36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429124" y="3429000"/>
            <a:ext cx="4540543" cy="3033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" name="Picture 4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14282" y="3429000"/>
            <a:ext cx="4099484" cy="304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79830" y="1055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Прямоугольник 14"/>
          <p:cNvSpPr/>
          <p:nvPr/>
        </p:nvSpPr>
        <p:spPr>
          <a:xfrm>
            <a:off x="237829" y="6457890"/>
            <a:ext cx="8906171" cy="400110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Комплексы упражнений профессиональной направленности</a:t>
            </a:r>
            <a:endParaRPr lang="ru-RU" sz="2000" b="1" dirty="0">
              <a:latin typeface="Cambria" pitchFamily="18" charset="0"/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572000" y="357166"/>
            <a:ext cx="4286280" cy="26431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7" cstate="screen">
            <a:lum bright="-10000"/>
          </a:blip>
          <a:srcRect/>
          <a:stretch>
            <a:fillRect/>
          </a:stretch>
        </p:blipFill>
        <p:spPr bwMode="auto">
          <a:xfrm>
            <a:off x="214281" y="285728"/>
            <a:ext cx="4036247" cy="26908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0" y="3000372"/>
            <a:ext cx="8906171" cy="400110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Динамическая пауза</a:t>
            </a:r>
            <a:endParaRPr lang="ru-RU" sz="2000" b="1" dirty="0">
              <a:latin typeface="Cambria" pitchFamily="18" charset="0"/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37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Documents and Settings\User\Рабочий стол\Новая папка (2)\photo.jpg"/>
          <p:cNvPicPr/>
          <p:nvPr/>
        </p:nvPicPr>
        <p:blipFill>
          <a:blip r:embed="rId4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00826" y="3929066"/>
            <a:ext cx="2428860" cy="25431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 rot="2092297">
            <a:off x="4144191" y="470419"/>
            <a:ext cx="2871525" cy="3903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6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4348" y="928670"/>
            <a:ext cx="3607125" cy="51435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57686" y="3571876"/>
            <a:ext cx="3000396" cy="2550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FON_DLYA_POZDRAVLENIYA_-_Nejtralnaya_muzyka_dlya_fon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9" cstate="print"/>
          <a:stretch>
            <a:fillRect/>
          </a:stretch>
        </p:blipFill>
        <p:spPr>
          <a:xfrm>
            <a:off x="857224" y="6357958"/>
            <a:ext cx="304800" cy="304800"/>
          </a:xfrm>
          <a:prstGeom prst="rect">
            <a:avLst/>
          </a:prstGeom>
        </p:spPr>
      </p:pic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38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4052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1727200" y="77177"/>
            <a:ext cx="7823200" cy="5445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0" cap="none" spc="0" normalizeH="0" baseline="0" noProof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ambria" pitchFamily="18" charset="0"/>
                <a:ea typeface="+mj-ea"/>
                <a:cs typeface="+mj-cs"/>
              </a:rPr>
              <a:t>Психолого-педагогические консилиумы</a:t>
            </a:r>
            <a:endParaRPr kumimoji="0" lang="ru-RU" sz="2800" b="0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/>
              <a:uLnTx/>
              <a:uFillTx/>
              <a:latin typeface="Cambria" pitchFamily="18" charset="0"/>
              <a:ea typeface="+mj-ea"/>
              <a:cs typeface="+mj-cs"/>
            </a:endParaRPr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Documents and Settings\аспк\Рабочий стол\консилиум\SAM_2703.JPG"/>
          <p:cNvPicPr/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52400" y="3721100"/>
            <a:ext cx="5283200" cy="2971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 descr="C:\Documents and Settings\аспк\Рабочий стол\консилиум\20151208_160029.jpg"/>
          <p:cNvPicPr/>
          <p:nvPr/>
        </p:nvPicPr>
        <p:blipFill>
          <a:blip r:embed="rId5" cstate="screen">
            <a:lum bright="10000"/>
          </a:blip>
          <a:srcRect/>
          <a:stretch>
            <a:fillRect/>
          </a:stretch>
        </p:blipFill>
        <p:spPr bwMode="auto">
          <a:xfrm>
            <a:off x="1285852" y="857232"/>
            <a:ext cx="2697158" cy="266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1" name="Picture 3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5000628" y="642918"/>
            <a:ext cx="4143372" cy="4736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39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0" y="2827760"/>
            <a:ext cx="9144000" cy="34009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spcAft>
                <a:spcPts val="24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5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Повышение уровня компетенции педагогических работников по вопросам комплексного здоровьесберегающего и психолого-педагогического сопровождения профессионального обучения студентов</a:t>
            </a:r>
          </a:p>
          <a:p>
            <a:pPr lvl="0">
              <a:spcAft>
                <a:spcPts val="24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5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Внедрение здоровьесберегающих технологий в образовательный процесс</a:t>
            </a:r>
          </a:p>
          <a:p>
            <a:pPr lvl="0">
              <a:spcAft>
                <a:spcPts val="24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5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Совершенствование материально-технической базы ПОО</a:t>
            </a:r>
            <a:endParaRPr lang="ru-RU" sz="2500" dirty="0"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221009" y="1402763"/>
            <a:ext cx="7439771" cy="830997"/>
          </a:xfrm>
          <a:prstGeom prst="homePlate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400" b="1" i="1" cap="small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Создание условий для формирования здоровьесберегающей среды колледжа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8238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II</a:t>
            </a: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 этап - Практический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242CA-85D7-4D74-9FA8-C987D077C855}" type="slidenum">
              <a:rPr lang="ru-RU" smtClean="0"/>
              <a:pPr>
                <a:defRPr/>
              </a:pPr>
              <a:t>41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701800" y="386831"/>
            <a:ext cx="74574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Семинары для преподавателей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1" name="Рисунок 10" descr="SDC12740"/>
          <p:cNvPicPr/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238017" y="1107636"/>
            <a:ext cx="4440816" cy="303366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Рисунок 11" descr="C:\Users\1\Desktop\подготовка\Выступление-КРИРПО\сайт-обл.сем.-фото\DSC02304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23782" y="3241302"/>
            <a:ext cx="4990491" cy="33609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7585" name="Picture 1" descr="E:\Инновация\Отчет 07.04.17, Гаранина Л.П\фото-214\SAM_2256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46100" y="4365625"/>
            <a:ext cx="3045775" cy="2030742"/>
          </a:xfrm>
          <a:prstGeom prst="rect">
            <a:avLst/>
          </a:prstGeom>
          <a:noFill/>
        </p:spPr>
      </p:pic>
      <p:pic>
        <p:nvPicPr>
          <p:cNvPr id="67586" name="Picture 2" descr="E:\Инновация\Отчет 07.04.17, Гаранина Л.П\фото-214\SAM_2250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067300" y="1050925"/>
            <a:ext cx="3121975" cy="2081548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Диаграмма 7"/>
          <p:cNvGraphicFramePr/>
          <p:nvPr>
            <p:extLst>
              <p:ext uri="{D42A27DB-BD31-4B8C-83A1-F6EECF244321}">
                <p14:modId xmlns:p14="http://schemas.microsoft.com/office/powerpoint/2010/main" xmlns="" val="3878099297"/>
              </p:ext>
            </p:extLst>
          </p:nvPr>
        </p:nvGraphicFramePr>
        <p:xfrm>
          <a:off x="219196" y="3769258"/>
          <a:ext cx="5667375" cy="24046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42</a:t>
            </a:fld>
            <a:endParaRPr lang="ru-RU"/>
          </a:p>
        </p:txBody>
      </p:sp>
      <p:pic>
        <p:nvPicPr>
          <p:cNvPr id="12" name="Рисунок 1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292" t="19487" r="16020" b="14873"/>
          <a:stretch>
            <a:fillRect/>
          </a:stretch>
        </p:blipFill>
        <p:spPr bwMode="auto">
          <a:xfrm>
            <a:off x="395288" y="188913"/>
            <a:ext cx="8640762" cy="666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2285984" y="0"/>
            <a:ext cx="664373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Физкультпауза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5304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2918"/>
            <a:ext cx="4357686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29124" y="642918"/>
            <a:ext cx="4266969" cy="27146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Рисунок 12" descr="C:\Documents and Settings\аспк\Мои документы\Документы метод кабинет\фестиваль открытых занятий\Фестиваль\DSCN1028.jpg"/>
          <p:cNvPicPr/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357422" y="3643314"/>
            <a:ext cx="4429156" cy="2857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43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5304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Box 14"/>
          <p:cNvSpPr txBox="1"/>
          <p:nvPr/>
        </p:nvSpPr>
        <p:spPr>
          <a:xfrm>
            <a:off x="2000232" y="0"/>
            <a:ext cx="714376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Times New Roman" pitchFamily="18" charset="0"/>
              </a:rPr>
              <a:t>Финалист областного конкурса «Преподаватель года» </a:t>
            </a:r>
            <a:endParaRPr lang="ru-RU" sz="28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/>
          <a:srcRect l="23014" t="18412" r="8708" b="19130"/>
          <a:stretch>
            <a:fillRect/>
          </a:stretch>
        </p:blipFill>
        <p:spPr bwMode="auto">
          <a:xfrm>
            <a:off x="0" y="4603482"/>
            <a:ext cx="3286116" cy="2254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/>
          <a:srcRect l="36634" t="32564" r="22151" b="26731"/>
          <a:stretch>
            <a:fillRect/>
          </a:stretch>
        </p:blipFill>
        <p:spPr bwMode="auto">
          <a:xfrm>
            <a:off x="6000728" y="4529650"/>
            <a:ext cx="3143272" cy="232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 descr="C:\Музей\Фото и видео АСПК\Сорокина\SAM_312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0562" y="1142983"/>
            <a:ext cx="4607239" cy="30718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8" name="Picture 4" descr="C:\Музей\Фото и видео АСПК\Сорокина\SAM_3119.JPG"/>
          <p:cNvPicPr>
            <a:picLocks noChangeAspect="1" noChangeArrowheads="1"/>
          </p:cNvPicPr>
          <p:nvPr/>
        </p:nvPicPr>
        <p:blipFill>
          <a:blip r:embed="rId7" cstate="print">
            <a:lum bright="10000" contrast="10000"/>
          </a:blip>
          <a:srcRect l="7813" r="7812" b="10947"/>
          <a:stretch>
            <a:fillRect/>
          </a:stretch>
        </p:blipFill>
        <p:spPr bwMode="auto">
          <a:xfrm>
            <a:off x="105245" y="1142984"/>
            <a:ext cx="4466755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8" cstate="print"/>
          <a:srcRect l="1466" t="1453"/>
          <a:stretch>
            <a:fillRect/>
          </a:stretch>
        </p:blipFill>
        <p:spPr bwMode="auto">
          <a:xfrm>
            <a:off x="2928926" y="3684984"/>
            <a:ext cx="3143272" cy="3173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44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B242CA-85D7-4D74-9FA8-C987D077C855}" type="slidenum">
              <a:rPr lang="ru-RU" smtClean="0"/>
              <a:pPr>
                <a:defRPr/>
              </a:pPr>
              <a:t>45</a:t>
            </a:fld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07819" y="164001"/>
            <a:ext cx="52023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Реконструкция столовой, актового зала и спортивной комнаты общежития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61441" name="Picture 1" descr="C:\Users\Амальтииртарэ\Desktop\Отчет\Фото\Столовая, зал\IMG_3178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77800" y="3916667"/>
            <a:ext cx="3759200" cy="2760133"/>
          </a:xfrm>
          <a:prstGeom prst="rect">
            <a:avLst/>
          </a:prstGeom>
          <a:noFill/>
        </p:spPr>
      </p:pic>
      <p:pic>
        <p:nvPicPr>
          <p:cNvPr id="61442" name="Picture 2" descr="C:\Users\Амальтииртарэ\Desktop\Отчет\Фото\Столовая, зал\DSCN9554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79389" y="1587500"/>
            <a:ext cx="3757611" cy="2250026"/>
          </a:xfrm>
          <a:prstGeom prst="rect">
            <a:avLst/>
          </a:prstGeom>
          <a:noFill/>
        </p:spPr>
      </p:pic>
      <p:pic>
        <p:nvPicPr>
          <p:cNvPr id="61443" name="Picture 3" descr="C:\Users\Амальтииртарэ\Desktop\Отчет\Фото\Столовая, зал\DSCN8981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384800" y="243224"/>
            <a:ext cx="3594100" cy="2695879"/>
          </a:xfrm>
          <a:prstGeom prst="rect">
            <a:avLst/>
          </a:prstGeom>
          <a:noFill/>
        </p:spPr>
      </p:pic>
      <p:pic>
        <p:nvPicPr>
          <p:cNvPr id="12" name="Picture 6" descr="E:\общежитие\SAM_0338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25900" y="3654572"/>
            <a:ext cx="2565400" cy="2992298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13" name="Picture 8" descr="E:\общежитие\SAM_0340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80200" y="3075017"/>
            <a:ext cx="2286000" cy="3576631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</p:pic>
      <p:pic>
        <p:nvPicPr>
          <p:cNvPr id="8" name="Рисунок 7" descr="C:\Documents and Settings\аспк\Рабочий стол\Столовая\SAM_1664.JPG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051300" y="1592854"/>
            <a:ext cx="2921000" cy="19250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46</a:t>
            </a:fld>
            <a:endParaRPr lang="ru-RU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2081503" y="228600"/>
            <a:ext cx="69886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cap="small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Формирование культуры здорового, безопасного образа жизни всех участников образовательного процесса</a:t>
            </a: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Профилактические программы</a:t>
            </a:r>
            <a:endParaRPr lang="ru-RU" sz="2400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6125766" y="2000240"/>
            <a:ext cx="3018234" cy="39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14282" y="1969330"/>
            <a:ext cx="2787398" cy="39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5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3143240" y="1993900"/>
            <a:ext cx="2820822" cy="3960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47</a:t>
            </a:fld>
            <a:endParaRPr lang="ru-RU" dirty="0" smtClean="0"/>
          </a:p>
        </p:txBody>
      </p:sp>
      <p:pic>
        <p:nvPicPr>
          <p:cNvPr id="10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651000" y="-13799"/>
            <a:ext cx="74929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Областные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экологические мероприятия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58369" name="Picture 1" descr="C:\Фото и видео АСПК\Олимпиада по экологии (областная)\SAM_693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82586" y="3914500"/>
            <a:ext cx="4320000" cy="2791100"/>
          </a:xfrm>
          <a:prstGeom prst="rect">
            <a:avLst/>
          </a:prstGeom>
          <a:noFill/>
        </p:spPr>
      </p:pic>
      <p:pic>
        <p:nvPicPr>
          <p:cNvPr id="58370" name="Picture 2" descr="C:\Фото и видео АСПК\Олимпиада по экологии (областная)\SAM_690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430301" y="1028700"/>
            <a:ext cx="4319999" cy="2706962"/>
          </a:xfrm>
          <a:prstGeom prst="rect">
            <a:avLst/>
          </a:prstGeom>
          <a:noFill/>
        </p:spPr>
      </p:pic>
      <p:pic>
        <p:nvPicPr>
          <p:cNvPr id="58371" name="Picture 3" descr="C:\БИЦ\Информация\Экологический марафон\+ Проекты по экологии\Фабрика ФорматовDSCN9568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910666" y="3939900"/>
            <a:ext cx="3840000" cy="2765700"/>
          </a:xfrm>
          <a:prstGeom prst="rect">
            <a:avLst/>
          </a:prstGeom>
          <a:noFill/>
        </p:spPr>
      </p:pic>
      <p:pic>
        <p:nvPicPr>
          <p:cNvPr id="58373" name="Picture 5" descr="C:\Фото и видео АСПК\Экологическая акция - 2017\DSCN9905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382587" y="1041400"/>
            <a:ext cx="3839567" cy="27022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75" y="82550"/>
            <a:ext cx="2030413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944688" y="180975"/>
            <a:ext cx="6811962" cy="4619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+mn-cs"/>
              </a:rPr>
              <a:t>Экологический квест</a:t>
            </a:r>
          </a:p>
        </p:txBody>
      </p:sp>
      <p:pic>
        <p:nvPicPr>
          <p:cNvPr id="9218" name="Picture 2" descr="C:\Users\Амальтииртарэ\Desktop\сайт-ноябрь-17г\Экоквест\DSCN1578ps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71472" y="3673374"/>
            <a:ext cx="3960000" cy="2970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19" name="Picture 3" descr="C:\Users\Амальтииртарэ\Desktop\сайт-ноябрь-17г\Экоквест\DSCN1590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612000" y="857232"/>
            <a:ext cx="3960000" cy="268487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0" name="Picture 4" descr="C:\Users\Амальтииртарэ\Desktop\сайт-ноябрь-17г\Экоквест\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714876" y="857232"/>
            <a:ext cx="3960000" cy="264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221" name="Picture 5" descr="C:\Users\Амальтииртарэ\Desktop\сайт-ноябрь-17г\Экоквест\DSCN1482.JPG">
            <a:hlinkClick r:id="rId6" action="ppaction://hlinkfile"/>
          </p:cNvPr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4755404" y="3601936"/>
            <a:ext cx="3960000" cy="29703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3976" name="Номер слайда 7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A80FC6E-3FAF-42AB-A5DC-1770BFF124D6}" type="slidenum">
              <a:rPr lang="ru-RU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48</a:t>
            </a:fld>
            <a:endParaRPr lang="ru-RU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98205047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49</a:t>
            </a:fld>
            <a:endParaRPr lang="ru-RU" dirty="0" smtClean="0"/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-64" y="285728"/>
            <a:ext cx="91440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Сайт </a:t>
            </a:r>
          </a:p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Государственное профессиональное образовательное учреждение</a:t>
            </a:r>
          </a:p>
          <a:p>
            <a:pPr algn="ctr"/>
            <a:r>
              <a:rPr lang="ru-RU" sz="20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АНЖЕРО-СУДЖЕНСКИЙ ПОЛИТЕХНИЧЕСКИЙ КОЛЛЕДЖ</a:t>
            </a:r>
            <a:endParaRPr lang="ru-RU" sz="20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3107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1214422"/>
            <a:ext cx="7215206" cy="23665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1075" name="Picture 3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42876" y="3870637"/>
            <a:ext cx="4357686" cy="2773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1076" name="Picture 4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786314" y="3860789"/>
            <a:ext cx="4071966" cy="2774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0" y="757457"/>
            <a:ext cx="533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Информационная страница в социальных сетях «Спорт – моя жизнь»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0" y="2251168"/>
            <a:ext cx="5018209" cy="4445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1" name="Picture 1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302054" y="1"/>
            <a:ext cx="3841945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277954" y="3286124"/>
            <a:ext cx="3866046" cy="3571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50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2" name="Picture 4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00628" y="3592263"/>
            <a:ext cx="3929090" cy="326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-142908" y="642918"/>
            <a:ext cx="533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Информационная страница 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 социальных сетях 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«Ты не один» 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Советы психолога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30050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71406" y="2652302"/>
            <a:ext cx="4572032" cy="4134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30051" name="Picture 3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929190" y="0"/>
            <a:ext cx="4000528" cy="3652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51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-142908" y="642918"/>
            <a:ext cx="5334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Информационная страница 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 социальных сетях 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«Апельсин» 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Студенческий совет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 l="32369" t="11733" r="24472" b="7579"/>
          <a:stretch>
            <a:fillRect/>
          </a:stretch>
        </p:blipFill>
        <p:spPr bwMode="auto">
          <a:xfrm>
            <a:off x="4786314" y="1214422"/>
            <a:ext cx="4214842" cy="44324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 l="33735" t="11113" r="24593" b="9247"/>
          <a:stretch>
            <a:fillRect/>
          </a:stretch>
        </p:blipFill>
        <p:spPr bwMode="auto">
          <a:xfrm>
            <a:off x="214282" y="2571744"/>
            <a:ext cx="3786214" cy="40701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52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10" y="1285860"/>
            <a:ext cx="8100646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endParaRPr lang="en-US" sz="1600" dirty="0" smtClean="0">
              <a:latin typeface="Cambria" pitchFamily="18" charset="0"/>
            </a:endParaRPr>
          </a:p>
          <a:p>
            <a:pPr algn="just"/>
            <a:r>
              <a:rPr lang="ru-RU" sz="1600" dirty="0" smtClean="0">
                <a:latin typeface="Cambria" pitchFamily="18" charset="0"/>
              </a:rPr>
              <a:t>В 2014 на базе колледжа был проведен областной семинар  «Здоровьесберегающее пространство как условие формирования творческой самореализации личности выпускника». </a:t>
            </a:r>
          </a:p>
          <a:p>
            <a:pPr algn="just"/>
            <a:r>
              <a:rPr lang="ru-RU" sz="1600" dirty="0" smtClean="0">
                <a:latin typeface="Cambria" pitchFamily="18" charset="0"/>
              </a:rPr>
              <a:t>Опыт работы по проблемам инновационной деятельности  был представлен: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в 2015 году на</a:t>
            </a:r>
            <a:r>
              <a:rPr lang="ru-RU" sz="1600" b="1" dirty="0" smtClean="0">
                <a:latin typeface="Cambria" pitchFamily="18" charset="0"/>
              </a:rPr>
              <a:t> </a:t>
            </a:r>
            <a:r>
              <a:rPr lang="en-US" sz="1600" dirty="0" smtClean="0">
                <a:latin typeface="Cambria" pitchFamily="18" charset="0"/>
              </a:rPr>
              <a:t>X</a:t>
            </a:r>
            <a:r>
              <a:rPr lang="ru-RU" sz="1600" dirty="0" smtClean="0">
                <a:latin typeface="Cambria" pitchFamily="18" charset="0"/>
              </a:rPr>
              <a:t> Всероссийской научно-практической конференции «Образование в </a:t>
            </a:r>
            <a:r>
              <a:rPr lang="en-US" sz="1600" dirty="0" smtClean="0">
                <a:latin typeface="Cambria" pitchFamily="18" charset="0"/>
              </a:rPr>
              <a:t>XXI</a:t>
            </a:r>
            <a:r>
              <a:rPr lang="ru-RU" sz="1600" dirty="0" smtClean="0">
                <a:latin typeface="Cambria" pitchFamily="18" charset="0"/>
              </a:rPr>
              <a:t> веке: проблемы и перспективы»;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в 2016 году на тематической консультации в КРИРПО по  организации психолого –педагогических консилиумов;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в 2015, 2016 годах – на областной информационном форуме.;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в 2017 году на Международной научно-практической конференции «Профессиональное образование и занятость молодежи: </a:t>
            </a:r>
            <a:r>
              <a:rPr lang="en-US" sz="1600" dirty="0" smtClean="0">
                <a:latin typeface="Cambria" pitchFamily="18" charset="0"/>
              </a:rPr>
              <a:t>XXI</a:t>
            </a:r>
            <a:r>
              <a:rPr lang="ru-RU" sz="1600" dirty="0" smtClean="0">
                <a:latin typeface="Cambria" pitchFamily="18" charset="0"/>
              </a:rPr>
              <a:t> век.</a:t>
            </a:r>
          </a:p>
          <a:p>
            <a:pPr algn="just"/>
            <a:r>
              <a:rPr lang="ru-RU" sz="1600" dirty="0" smtClean="0">
                <a:latin typeface="Cambria" pitchFamily="18" charset="0"/>
              </a:rPr>
              <a:t> Актуальные направления развития системы профессиональной ориентации учащейся молодежи», в журналах: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 «Образование. Карьера. Общество.»;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«Профессиональное образование в России и за рубежом»;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600" dirty="0" smtClean="0">
                <a:latin typeface="Cambria" pitchFamily="18" charset="0"/>
              </a:rPr>
              <a:t>в сборниках материалов научно-практических конференций.</a:t>
            </a:r>
          </a:p>
          <a:p>
            <a:pPr algn="just"/>
            <a:endParaRPr lang="ru-RU" sz="1600" dirty="0">
              <a:latin typeface="Cambria" pitchFamily="18" charset="0"/>
            </a:endParaRPr>
          </a:p>
        </p:txBody>
      </p:sp>
      <p:pic>
        <p:nvPicPr>
          <p:cNvPr id="4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53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857356" y="0"/>
            <a:ext cx="69886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Участие в региональных конкурсах, конференциях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54</a:t>
            </a:fld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2043403" y="176647"/>
            <a:ext cx="698862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Участие в региональных конкурсах, конференциях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0113" name="Rectangle 1"/>
          <p:cNvSpPr>
            <a:spLocks noChangeArrowheads="1"/>
          </p:cNvSpPr>
          <p:nvPr/>
        </p:nvSpPr>
        <p:spPr bwMode="auto">
          <a:xfrm>
            <a:off x="357158" y="1500174"/>
            <a:ext cx="8264769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>
              <a:buFont typeface="Wingdings" pitchFamily="2" charset="2"/>
              <a:buChar char="Ø"/>
            </a:pPr>
            <a:r>
              <a:rPr lang="ru-RU" sz="1400" dirty="0" smtClean="0">
                <a:latin typeface="Cambria" pitchFamily="18" charset="0"/>
              </a:rPr>
              <a:t>Комплексное здоровьесберегающее и психолого-педагогическое сопровождение профессионального обучения студентов колледжа как условие подготовки конкурентоспособного специалиста: </a:t>
            </a:r>
            <a:r>
              <a:rPr lang="en-US" sz="1400" dirty="0" smtClean="0">
                <a:latin typeface="Cambria" pitchFamily="18" charset="0"/>
              </a:rPr>
              <a:t>X</a:t>
            </a:r>
            <a:r>
              <a:rPr lang="ru-RU" sz="1400" dirty="0" smtClean="0">
                <a:latin typeface="Cambria" pitchFamily="18" charset="0"/>
              </a:rPr>
              <a:t> Всероссийская научно-практическая конференция «Образование в </a:t>
            </a:r>
            <a:r>
              <a:rPr lang="en-US" sz="1400" dirty="0" smtClean="0">
                <a:latin typeface="Cambria" pitchFamily="18" charset="0"/>
              </a:rPr>
              <a:t>XXI</a:t>
            </a:r>
            <a:r>
              <a:rPr lang="ru-RU" sz="1400" dirty="0" smtClean="0">
                <a:latin typeface="Cambria" pitchFamily="18" charset="0"/>
              </a:rPr>
              <a:t> веке: проблемы и перспективы» (ноябрь 2015);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400" dirty="0" smtClean="0">
                <a:latin typeface="Cambria" pitchFamily="18" charset="0"/>
              </a:rPr>
              <a:t>XIX</a:t>
            </a:r>
            <a:r>
              <a:rPr lang="ru-RU" sz="1400" dirty="0" smtClean="0">
                <a:latin typeface="Cambria" pitchFamily="18" charset="0"/>
              </a:rPr>
              <a:t> Всероссийская научно-практическая конференция «Научное творчество молодежи», 2015 г.: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400" dirty="0" smtClean="0">
                <a:latin typeface="Cambria" pitchFamily="18" charset="0"/>
              </a:rPr>
              <a:t>        «Исследование лекарственных средств и пищевых продуктов на наличие в них аминокислот»;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400" dirty="0" smtClean="0">
                <a:latin typeface="Cambria" pitchFamily="18" charset="0"/>
              </a:rPr>
              <a:t>        «Лихорадка Эбола – болезнь века»;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400" dirty="0" smtClean="0">
                <a:latin typeface="Cambria" pitchFamily="18" charset="0"/>
              </a:rPr>
              <a:t>        «Оценка степени воздействия ЗАО «НефтеХимСервис» ЯНПЗ на местную гидрографическую сеть».</a:t>
            </a:r>
          </a:p>
          <a:p>
            <a:pPr algn="just">
              <a:buFont typeface="Wingdings" pitchFamily="2" charset="2"/>
              <a:buChar char="Ø"/>
            </a:pPr>
            <a:r>
              <a:rPr lang="en-US" sz="1400" dirty="0" smtClean="0">
                <a:latin typeface="Cambria" pitchFamily="18" charset="0"/>
              </a:rPr>
              <a:t>XX</a:t>
            </a:r>
            <a:r>
              <a:rPr lang="ru-RU" sz="1400" dirty="0" smtClean="0">
                <a:latin typeface="Cambria" pitchFamily="18" charset="0"/>
              </a:rPr>
              <a:t> Всероссийская научно-практическая конференция «Научное творчество молодежи», 2016 г.: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400" dirty="0" smtClean="0">
                <a:latin typeface="Cambria" pitchFamily="18" charset="0"/>
              </a:rPr>
              <a:t>        «Лекарственные растения против простудных заболеваний»;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400" dirty="0" smtClean="0">
                <a:latin typeface="Cambria" pitchFamily="18" charset="0"/>
              </a:rPr>
              <a:t>        «Проблемы утилизации твердых коммунальных отходов»;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400" dirty="0" smtClean="0">
                <a:latin typeface="Cambria" pitchFamily="18" charset="0"/>
              </a:rPr>
              <a:t>        «Активный ил как биологическое сообщество микробов»; 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400" dirty="0" smtClean="0">
                <a:latin typeface="Cambria" pitchFamily="18" charset="0"/>
              </a:rPr>
              <a:t>        «Семья, как активный участник фармацевтического рынка»;</a:t>
            </a:r>
          </a:p>
          <a:p>
            <a:pPr algn="just">
              <a:buFont typeface="Wingdings" pitchFamily="2" charset="2"/>
              <a:buChar char="§"/>
            </a:pPr>
            <a:r>
              <a:rPr lang="ru-RU" sz="1400" dirty="0" smtClean="0">
                <a:latin typeface="Cambria" pitchFamily="18" charset="0"/>
              </a:rPr>
              <a:t>        «Проблема рационального и безопасного применения лекарственных препаратов». 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400" dirty="0" smtClean="0">
                <a:latin typeface="Cambria" pitchFamily="18" charset="0"/>
              </a:rPr>
              <a:t>Экология слова: </a:t>
            </a:r>
            <a:r>
              <a:rPr lang="en-US" sz="1400" dirty="0" smtClean="0">
                <a:latin typeface="Cambria" pitchFamily="18" charset="0"/>
              </a:rPr>
              <a:t>VIII</a:t>
            </a:r>
            <a:r>
              <a:rPr lang="ru-RU" sz="1400" dirty="0" smtClean="0">
                <a:latin typeface="Cambria" pitchFamily="18" charset="0"/>
              </a:rPr>
              <a:t> городская студенческая научно-практическая конференция «Исследовательская деятельность – путь к профессиональной карьере» (2017);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400" dirty="0" smtClean="0">
                <a:latin typeface="Cambria" pitchFamily="18" charset="0"/>
              </a:rPr>
              <a:t>Лечение варикозного расширения вен: </a:t>
            </a:r>
            <a:r>
              <a:rPr lang="en-US" sz="1400" dirty="0" smtClean="0">
                <a:latin typeface="Cambria" pitchFamily="18" charset="0"/>
              </a:rPr>
              <a:t>VIII</a:t>
            </a:r>
            <a:r>
              <a:rPr lang="ru-RU" sz="1400" dirty="0" smtClean="0">
                <a:latin typeface="Cambria" pitchFamily="18" charset="0"/>
              </a:rPr>
              <a:t> городская студенческая научно-практическая конференция «Исследовательская деятельность – путь к профессиональной карьере» (2017);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400" dirty="0" smtClean="0">
                <a:latin typeface="Cambria" pitchFamily="18" charset="0"/>
              </a:rPr>
              <a:t>Нездоровый мусор: </a:t>
            </a:r>
            <a:r>
              <a:rPr lang="en-US" sz="1400" dirty="0" smtClean="0">
                <a:latin typeface="Cambria" pitchFamily="18" charset="0"/>
              </a:rPr>
              <a:t>VIII</a:t>
            </a:r>
            <a:r>
              <a:rPr lang="ru-RU" sz="1400" dirty="0" smtClean="0">
                <a:latin typeface="Cambria" pitchFamily="18" charset="0"/>
              </a:rPr>
              <a:t> городская студенческая научно-практическая конференция «Исследовательская деятельность – путь к профессиональной карьере» (2017).</a:t>
            </a:r>
          </a:p>
          <a:p>
            <a:pPr algn="just">
              <a:buFont typeface="Wingdings" pitchFamily="2" charset="2"/>
              <a:buChar char="§"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908300" y="209031"/>
            <a:ext cx="404119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Научно-практические конференции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66561" name="Picture 1" descr="E:\К презентации\Междунар. НПК, Гаранина, Шевкова. Сертификаты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52398" y="215901"/>
            <a:ext cx="2736000" cy="1918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6562" name="Picture 2" descr="E:\К презентации\НПК. Гаранина Л.П.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041775" y="1231901"/>
            <a:ext cx="2880000" cy="19558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" name="Picture 1" descr="E:\К презентации\Междунар. НПК, Гаранина, Шевкова. Сертификаты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190626" y="1231782"/>
            <a:ext cx="2736000" cy="193840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6564" name="Picture 4" descr="E:\К презентации\Фролова. Благодарственное письмо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813301" y="3423600"/>
            <a:ext cx="1831367" cy="2520000"/>
          </a:xfrm>
          <a:prstGeom prst="rect">
            <a:avLst/>
          </a:prstGeom>
          <a:noFill/>
        </p:spPr>
      </p:pic>
      <p:pic>
        <p:nvPicPr>
          <p:cNvPr id="66565" name="Picture 5" descr="E:\К презентации\Булгакова. Благодарственное письмо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127001" y="3467100"/>
            <a:ext cx="1831367" cy="2520000"/>
          </a:xfrm>
          <a:prstGeom prst="rect">
            <a:avLst/>
          </a:prstGeom>
          <a:noFill/>
        </p:spPr>
      </p:pic>
      <p:pic>
        <p:nvPicPr>
          <p:cNvPr id="66566" name="Picture 6" descr="E:\К презентации\Гаранина, Селиванова, ПРОФориентир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7150099" y="3385500"/>
            <a:ext cx="1826906" cy="2520000"/>
          </a:xfrm>
          <a:prstGeom prst="rect">
            <a:avLst/>
          </a:prstGeom>
          <a:noFill/>
        </p:spPr>
      </p:pic>
      <p:pic>
        <p:nvPicPr>
          <p:cNvPr id="66569" name="Picture 9" descr="E:\К презентации\Киреева за подготовку призера конференции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2590801" y="3451700"/>
            <a:ext cx="1831367" cy="2520000"/>
          </a:xfrm>
          <a:prstGeom prst="rect">
            <a:avLst/>
          </a:prstGeom>
          <a:noFill/>
        </p:spPr>
      </p:pic>
      <p:pic>
        <p:nvPicPr>
          <p:cNvPr id="66570" name="Picture 10" descr="E:\К презентации\Сорокина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021843" y="254000"/>
            <a:ext cx="2023504" cy="293250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66568" name="Picture 8" descr="E:\К презентации\ГАРАНИНА.jpg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3276600" y="4969100"/>
            <a:ext cx="2551855" cy="1800000"/>
          </a:xfrm>
          <a:prstGeom prst="rect">
            <a:avLst/>
          </a:prstGeom>
          <a:noFill/>
        </p:spPr>
      </p:pic>
      <p:pic>
        <p:nvPicPr>
          <p:cNvPr id="66563" name="Picture 3" descr="E:\К презентации\Филатова А.В..jp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6296025" y="4151312"/>
            <a:ext cx="1783244" cy="2520000"/>
          </a:xfrm>
          <a:prstGeom prst="rect">
            <a:avLst/>
          </a:prstGeom>
          <a:noFill/>
        </p:spPr>
      </p:pic>
      <p:pic>
        <p:nvPicPr>
          <p:cNvPr id="66567" name="Picture 7" descr="E:\К презентации\Гаранина. Конкурс волонтерских проектов.jp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1187440" y="4229100"/>
            <a:ext cx="1831367" cy="2520000"/>
          </a:xfrm>
          <a:prstGeom prst="rect">
            <a:avLst/>
          </a:prstGeom>
          <a:noFill/>
        </p:spPr>
      </p:pic>
      <p:sp>
        <p:nvSpPr>
          <p:cNvPr id="14" name="Номер слайда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55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56</a:t>
            </a:fld>
            <a:endParaRPr lang="ru-RU" dirty="0" smtClean="0"/>
          </a:p>
        </p:txBody>
      </p:sp>
      <p:sp>
        <p:nvSpPr>
          <p:cNvPr id="6" name="Прямоугольник 5"/>
          <p:cNvSpPr/>
          <p:nvPr/>
        </p:nvSpPr>
        <p:spPr>
          <a:xfrm>
            <a:off x="546100" y="-64653"/>
            <a:ext cx="860023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Участие в региональных конкурсах, конференциях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082" name="Picture 2" descr="E:\К презентации\Студенты\00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498601" y="1201736"/>
            <a:ext cx="1874191" cy="2520000"/>
          </a:xfrm>
          <a:prstGeom prst="rect">
            <a:avLst/>
          </a:prstGeom>
          <a:noFill/>
        </p:spPr>
      </p:pic>
      <p:pic>
        <p:nvPicPr>
          <p:cNvPr id="46083" name="Picture 3" descr="E:\К презентации\Студенты\File2374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516062" y="4236400"/>
            <a:ext cx="1780125" cy="2520000"/>
          </a:xfrm>
          <a:prstGeom prst="rect">
            <a:avLst/>
          </a:prstGeom>
          <a:noFill/>
        </p:spPr>
      </p:pic>
      <p:pic>
        <p:nvPicPr>
          <p:cNvPr id="46084" name="Picture 4" descr="E:\К презентации\Студенты\File2375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7116762" y="4211000"/>
            <a:ext cx="1780125" cy="2520000"/>
          </a:xfrm>
          <a:prstGeom prst="rect">
            <a:avLst/>
          </a:prstGeom>
          <a:noFill/>
        </p:spPr>
      </p:pic>
      <p:pic>
        <p:nvPicPr>
          <p:cNvPr id="46085" name="Picture 5" descr="E:\К презентации\Студенты\Арышева Гуманюк Орлова Научное творчество молодежи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7118351" y="1155700"/>
            <a:ext cx="1795319" cy="2520000"/>
          </a:xfrm>
          <a:prstGeom prst="rect">
            <a:avLst/>
          </a:prstGeom>
          <a:noFill/>
        </p:spPr>
      </p:pic>
      <p:pic>
        <p:nvPicPr>
          <p:cNvPr id="46086" name="Picture 6" descr="E:\К презентации\Студенты\Афанасьев, лауреат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2897186" y="3865562"/>
            <a:ext cx="1826906" cy="2520000"/>
          </a:xfrm>
          <a:prstGeom prst="rect">
            <a:avLst/>
          </a:prstGeom>
          <a:noFill/>
        </p:spPr>
      </p:pic>
      <p:pic>
        <p:nvPicPr>
          <p:cNvPr id="46087" name="Picture 7" descr="E:\К презентации\Студенты\Диплом Дубовикова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5756275" y="3829050"/>
            <a:ext cx="1774794" cy="2520000"/>
          </a:xfrm>
          <a:prstGeom prst="rect">
            <a:avLst/>
          </a:prstGeom>
          <a:noFill/>
        </p:spPr>
      </p:pic>
      <p:pic>
        <p:nvPicPr>
          <p:cNvPr id="46088" name="Picture 8" descr="E:\К презентации\Студенты\Иванов М..jpg"/>
          <p:cNvPicPr>
            <a:picLocks noChangeAspect="1" noChangeArrowheads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5662612" y="877887"/>
            <a:ext cx="1769085" cy="2520000"/>
          </a:xfrm>
          <a:prstGeom prst="rect">
            <a:avLst/>
          </a:prstGeom>
          <a:noFill/>
        </p:spPr>
      </p:pic>
      <p:pic>
        <p:nvPicPr>
          <p:cNvPr id="46089" name="Picture 9" descr="E:\К презентации\Студенты\Макарова Е..jpg"/>
          <p:cNvPicPr>
            <a:picLocks noChangeAspect="1" noChangeArrowheads="1"/>
          </p:cNvPicPr>
          <p:nvPr/>
        </p:nvPicPr>
        <p:blipFill>
          <a:blip r:embed="rId11" cstate="screen"/>
          <a:srcRect/>
          <a:stretch>
            <a:fillRect/>
          </a:stretch>
        </p:blipFill>
        <p:spPr bwMode="auto">
          <a:xfrm>
            <a:off x="163512" y="3856037"/>
            <a:ext cx="1763539" cy="2520000"/>
          </a:xfrm>
          <a:prstGeom prst="rect">
            <a:avLst/>
          </a:prstGeom>
          <a:noFill/>
        </p:spPr>
      </p:pic>
      <p:pic>
        <p:nvPicPr>
          <p:cNvPr id="46090" name="Picture 10" descr="E:\К презентации\Студенты\Рааб Н. 1 место.jpg"/>
          <p:cNvPicPr>
            <a:picLocks noChangeAspect="1" noChangeArrowheads="1"/>
          </p:cNvPicPr>
          <p:nvPr/>
        </p:nvPicPr>
        <p:blipFill>
          <a:blip r:embed="rId12" cstate="screen"/>
          <a:srcRect/>
          <a:stretch>
            <a:fillRect/>
          </a:stretch>
        </p:blipFill>
        <p:spPr bwMode="auto">
          <a:xfrm>
            <a:off x="4267200" y="4249100"/>
            <a:ext cx="1776163" cy="2520000"/>
          </a:xfrm>
          <a:prstGeom prst="rect">
            <a:avLst/>
          </a:prstGeom>
          <a:noFill/>
        </p:spPr>
      </p:pic>
      <p:pic>
        <p:nvPicPr>
          <p:cNvPr id="46092" name="Picture 12" descr="E:\К презентации\Студенты\Синявская. АртПрофиФорум.jpg"/>
          <p:cNvPicPr>
            <a:picLocks noChangeAspect="1" noChangeArrowheads="1"/>
          </p:cNvPicPr>
          <p:nvPr/>
        </p:nvPicPr>
        <p:blipFill>
          <a:blip r:embed="rId13" cstate="screen"/>
          <a:srcRect/>
          <a:stretch>
            <a:fillRect/>
          </a:stretch>
        </p:blipFill>
        <p:spPr bwMode="auto">
          <a:xfrm>
            <a:off x="2884488" y="889000"/>
            <a:ext cx="1772900" cy="2520000"/>
          </a:xfrm>
          <a:prstGeom prst="rect">
            <a:avLst/>
          </a:prstGeom>
          <a:noFill/>
        </p:spPr>
      </p:pic>
      <p:pic>
        <p:nvPicPr>
          <p:cNvPr id="46096" name="Picture 16" descr="E:\К презентации\Студенты\Шарапов. Лауреат Профи-ресурс.jpg"/>
          <p:cNvPicPr>
            <a:picLocks noChangeAspect="1" noChangeArrowheads="1"/>
          </p:cNvPicPr>
          <p:nvPr/>
        </p:nvPicPr>
        <p:blipFill>
          <a:blip r:embed="rId14" cstate="screen"/>
          <a:srcRect/>
          <a:stretch>
            <a:fillRect/>
          </a:stretch>
        </p:blipFill>
        <p:spPr bwMode="auto">
          <a:xfrm>
            <a:off x="214312" y="882028"/>
            <a:ext cx="1779046" cy="2520000"/>
          </a:xfrm>
          <a:prstGeom prst="rect">
            <a:avLst/>
          </a:prstGeom>
          <a:noFill/>
        </p:spPr>
      </p:pic>
      <p:pic>
        <p:nvPicPr>
          <p:cNvPr id="46097" name="Picture 17" descr="E:\К презентации\Студенты\Шарапов. Хочу работать.jpg"/>
          <p:cNvPicPr>
            <a:picLocks noChangeAspect="1" noChangeArrowheads="1"/>
          </p:cNvPicPr>
          <p:nvPr/>
        </p:nvPicPr>
        <p:blipFill>
          <a:blip r:embed="rId15" cstate="screen"/>
          <a:srcRect/>
          <a:stretch>
            <a:fillRect/>
          </a:stretch>
        </p:blipFill>
        <p:spPr bwMode="auto">
          <a:xfrm>
            <a:off x="4394200" y="1182687"/>
            <a:ext cx="1781773" cy="252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571472" y="2143116"/>
            <a:ext cx="4879208" cy="2744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5000628" y="2928934"/>
            <a:ext cx="3947545" cy="3729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0" y="5000636"/>
            <a:ext cx="533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Овсянников Андрей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714480" y="142852"/>
            <a:ext cx="685804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Российская национальная премия «Студент года - 2017»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Номинация – «Спортсмен года - 2017»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57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3500430" y="142852"/>
            <a:ext cx="550072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Всероссийский конкурс «Образ будущего страны»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Номинация «Креатив»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786182" y="5834738"/>
            <a:ext cx="51911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Баханцев</a:t>
            </a:r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 Кирилл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28596" y="857232"/>
            <a:ext cx="3071834" cy="33156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28596" y="4357694"/>
            <a:ext cx="3286148" cy="2297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 descr="C:\Музей\Фото и видео АСПК\Музей\Конкурс Искры Памяти\SAM_9362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768454" y="1785926"/>
            <a:ext cx="3375446" cy="3857652"/>
          </a:xfrm>
          <a:prstGeom prst="rect">
            <a:avLst/>
          </a:prstGeom>
          <a:noFill/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58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714480" y="142852"/>
            <a:ext cx="68580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Всероссийский конкурс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«Трамплин возможностей»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1026" name="Picture 2" descr="G:\для семинара\Гафаров\Грамота Гафаров 001.jpg"/>
          <p:cNvPicPr>
            <a:picLocks noChangeAspect="1" noChangeArrowheads="1"/>
          </p:cNvPicPr>
          <p:nvPr/>
        </p:nvPicPr>
        <p:blipFill>
          <a:blip r:embed="rId4" cstate="print"/>
          <a:srcRect l="1984" t="1430" r="2765" b="2730"/>
          <a:stretch>
            <a:fillRect/>
          </a:stretch>
        </p:blipFill>
        <p:spPr bwMode="auto">
          <a:xfrm>
            <a:off x="5429256" y="1142984"/>
            <a:ext cx="3429024" cy="4786346"/>
          </a:xfrm>
          <a:prstGeom prst="rect">
            <a:avLst/>
          </a:prstGeom>
          <a:noFill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/>
          <a:srcRect l="8626" r="6843"/>
          <a:stretch>
            <a:fillRect/>
          </a:stretch>
        </p:blipFill>
        <p:spPr bwMode="auto">
          <a:xfrm>
            <a:off x="715466" y="1500174"/>
            <a:ext cx="4285162" cy="33575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285720" y="4857760"/>
            <a:ext cx="51911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Гафаров Александр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59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77815" y="0"/>
            <a:ext cx="78661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Всероссийский конкурс</a:t>
            </a:r>
          </a:p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«Права человека глазами молодежи»</a:t>
            </a: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5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C:\Users\Амальтииртарэ\Desktop\Семинар\Права человека глазами молодежи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3" y="928670"/>
            <a:ext cx="8838453" cy="3071834"/>
          </a:xfrm>
          <a:prstGeom prst="rect">
            <a:avLst/>
          </a:prstGeom>
          <a:noFill/>
        </p:spPr>
      </p:pic>
      <p:pic>
        <p:nvPicPr>
          <p:cNvPr id="3075" name="Picture 3" descr="C:\Users\Амальтииртарэ\Desktop\Семинар\Права человека - результаты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3336158"/>
            <a:ext cx="8838000" cy="3320722"/>
          </a:xfrm>
          <a:prstGeom prst="rect">
            <a:avLst/>
          </a:prstGeom>
          <a:noFill/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60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Амальтииртарэ\Desktop\Семинар\0001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214942" y="1500174"/>
            <a:ext cx="3535713" cy="500063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1714480" y="142852"/>
            <a:ext cx="685804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Всероссийский конкурс</a:t>
            </a:r>
          </a:p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«Молодежь против экстремизма»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786" y="2071678"/>
            <a:ext cx="4157058" cy="311779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214282" y="5214950"/>
            <a:ext cx="519112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Колесников Тимур</a:t>
            </a:r>
            <a:endParaRPr lang="ru-RU" sz="2800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61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ятиугольник 3"/>
          <p:cNvSpPr/>
          <p:nvPr/>
        </p:nvSpPr>
        <p:spPr>
          <a:xfrm>
            <a:off x="221009" y="1751097"/>
            <a:ext cx="7718305" cy="2246769"/>
          </a:xfrm>
          <a:prstGeom prst="homePlate">
            <a:avLst/>
          </a:prstGeom>
          <a:solidFill>
            <a:schemeClr val="bg1">
              <a:lumMod val="85000"/>
            </a:schemeClr>
          </a:solidFill>
          <a:ln w="12700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ru-RU" sz="2800" b="1" i="1" cap="small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Разработка и реализация системы мероприятий по сохранению здоровья, профессиональному развитию и адаптации обучающихся, формированию профессионально –важных качеств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62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63</a:t>
            </a:fld>
            <a:endParaRPr lang="ru-RU" dirty="0" smtClean="0"/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-18470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8686" y="842597"/>
            <a:ext cx="5081296" cy="59573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 l="12087" t="21153" r="50894" b="8336"/>
          <a:stretch>
            <a:fillRect/>
          </a:stretch>
        </p:blipFill>
        <p:spPr bwMode="auto">
          <a:xfrm>
            <a:off x="4429124" y="0"/>
            <a:ext cx="4714876" cy="642942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8238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Профессиональное развитие студентов, формирование профессионально важных качеств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8" name="AutoShape 2" descr="http://www.anspk.ru/images/1213.JPG"/>
          <p:cNvSpPr>
            <a:spLocks noChangeAspect="1" noChangeArrowheads="1"/>
          </p:cNvSpPr>
          <p:nvPr/>
        </p:nvSpPr>
        <p:spPr bwMode="auto">
          <a:xfrm>
            <a:off x="155575" y="-928688"/>
            <a:ext cx="2533650" cy="19431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4" descr="http://www.anspk.ru/images/1213.JPG"/>
          <p:cNvSpPr>
            <a:spLocks noChangeAspect="1" noChangeArrowheads="1"/>
          </p:cNvSpPr>
          <p:nvPr/>
        </p:nvSpPr>
        <p:spPr bwMode="auto">
          <a:xfrm>
            <a:off x="155575" y="-928688"/>
            <a:ext cx="2533650" cy="19431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3" cstate="print">
            <a:lum bright="10000"/>
          </a:blip>
          <a:srcRect/>
          <a:stretch>
            <a:fillRect/>
          </a:stretch>
        </p:blipFill>
        <p:spPr bwMode="auto">
          <a:xfrm>
            <a:off x="4608222" y="1016004"/>
            <a:ext cx="4064400" cy="26851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381006" y="1015537"/>
            <a:ext cx="4997051" cy="326617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378929" y="3801812"/>
            <a:ext cx="4065519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635319" y="3824508"/>
            <a:ext cx="4015117" cy="288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Прямоугольник 17"/>
          <p:cNvSpPr/>
          <p:nvPr/>
        </p:nvSpPr>
        <p:spPr>
          <a:xfrm>
            <a:off x="377370" y="6327264"/>
            <a:ext cx="4034973" cy="400110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Фестиваль специальности</a:t>
            </a:r>
            <a:endParaRPr lang="ru-RU" sz="2000" b="1" dirty="0">
              <a:latin typeface="Cambria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30056" y="6312750"/>
            <a:ext cx="4034973" cy="400110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Один день на предприятии</a:t>
            </a:r>
            <a:endParaRPr lang="ru-RU" sz="2000" b="1" dirty="0">
              <a:latin typeface="Cambria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4615543" y="3308335"/>
            <a:ext cx="4034973" cy="400110"/>
          </a:xfrm>
          <a:prstGeom prst="rect">
            <a:avLst/>
          </a:prstGeom>
          <a:solidFill>
            <a:schemeClr val="bg1">
              <a:alpha val="64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atin typeface="Cambria" pitchFamily="18" charset="0"/>
              </a:rPr>
              <a:t>Защита </a:t>
            </a:r>
            <a:r>
              <a:rPr lang="ru-RU" sz="2000" b="1" dirty="0" err="1" smtClean="0">
                <a:latin typeface="Cambria" pitchFamily="18" charset="0"/>
              </a:rPr>
              <a:t>портфолио</a:t>
            </a:r>
            <a:endParaRPr lang="ru-RU" sz="2000" b="1" dirty="0">
              <a:latin typeface="Cambria" pitchFamily="18" charset="0"/>
            </a:endParaRPr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64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0866" y="636594"/>
            <a:ext cx="40719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err="1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Times New Roman" pitchFamily="18" charset="0"/>
              </a:rPr>
              <a:t>WorldSkills</a:t>
            </a:r>
            <a:r>
              <a:rPr 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cs typeface="Times New Roman" pitchFamily="18" charset="0"/>
              </a:rPr>
              <a:t> Russia</a:t>
            </a:r>
            <a:endParaRPr lang="ru-RU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  <a:cs typeface="Times New Roman" pitchFamily="18" charset="0"/>
            </a:endParaRPr>
          </a:p>
        </p:txBody>
      </p:sp>
      <p:pic>
        <p:nvPicPr>
          <p:cNvPr id="31745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643050"/>
            <a:ext cx="7072362" cy="50609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643438" y="214290"/>
            <a:ext cx="4214810" cy="2809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65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 bwMode="auto">
          <a:xfrm>
            <a:off x="0" y="-80662"/>
            <a:ext cx="9144000" cy="856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III</a:t>
            </a:r>
            <a:r>
              <a:rPr lang="ru-RU" sz="2800" b="1" kern="0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+mj-ea"/>
                <a:cs typeface="+mj-cs"/>
              </a:rPr>
              <a:t> этап - Корригирующий</a:t>
            </a:r>
            <a:endParaRPr kumimoji="0" lang="ru-RU" sz="2800" b="1" i="1" u="none" strike="noStrike" kern="0" cap="none" spc="0" normalizeH="0" baseline="0" noProof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mbria" pitchFamily="18" charset="0"/>
              <a:ea typeface="+mj-ea"/>
              <a:cs typeface="Arial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28660" y="579860"/>
            <a:ext cx="9144000" cy="59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>
              <a:spcAft>
                <a:spcPts val="24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5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Проведение повторной диагностики студентов</a:t>
            </a:r>
          </a:p>
          <a:p>
            <a:pPr lvl="0">
              <a:spcAft>
                <a:spcPts val="24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5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Оценка эффективности деятельности в области формирования культуры здорового, безопасного образа жизни всех участников образовательного процесса</a:t>
            </a:r>
          </a:p>
          <a:p>
            <a:pPr lvl="0">
              <a:spcAft>
                <a:spcPts val="24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5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Оценка эффективности деятельности в области здоровьесбережения</a:t>
            </a:r>
          </a:p>
          <a:p>
            <a:pPr lvl="0">
              <a:spcAft>
                <a:spcPts val="24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5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Планирование дальнейшего совершенствования организации здоровьесберегающей деятельности в ПОО</a:t>
            </a:r>
          </a:p>
          <a:p>
            <a:pPr lvl="0">
              <a:spcAft>
                <a:spcPts val="2400"/>
              </a:spcAft>
              <a:buClr>
                <a:srgbClr val="006699"/>
              </a:buClr>
              <a:buFont typeface="Wingdings" pitchFamily="2" charset="2"/>
              <a:buChar char="Ø"/>
            </a:pPr>
            <a:r>
              <a:rPr lang="ru-RU" sz="2500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Внедрение опыта здоровьесберегающей деятельности и формирования культуры здорового и безопасного образа жизни обучающихся на региональном и федеральном уровнях.</a:t>
            </a:r>
            <a:endParaRPr lang="ru-RU" sz="2500" dirty="0">
              <a:latin typeface="Cambria" pitchFamily="18" charset="0"/>
              <a:ea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66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75" y="82550"/>
            <a:ext cx="2030413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659" name="Номер слайда 12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B068E2-D896-4AEB-8DA0-603EEFD4427A}" type="slidenum">
              <a:rPr lang="ru-RU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67</a:t>
            </a:fld>
            <a:endParaRPr lang="ru-RU">
              <a:latin typeface="Arial" pitchFamily="34" charset="0"/>
            </a:endParaRPr>
          </a:p>
        </p:txBody>
      </p:sp>
      <p:pic>
        <p:nvPicPr>
          <p:cNvPr id="70660" name="Рисунок 1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419" t="20258" r="16180" b="20770"/>
          <a:stretch>
            <a:fillRect/>
          </a:stretch>
        </p:blipFill>
        <p:spPr bwMode="auto">
          <a:xfrm>
            <a:off x="900113" y="188913"/>
            <a:ext cx="7993062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690692748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75" y="82550"/>
            <a:ext cx="2030413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9635" name="Номер слайда 14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19E249E-4DF8-449D-918C-BC99975EDCE3}" type="slidenum">
              <a:rPr lang="ru-RU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68</a:t>
            </a:fld>
            <a:endParaRPr lang="ru-RU">
              <a:latin typeface="Arial" pitchFamily="34" charset="0"/>
            </a:endParaRPr>
          </a:p>
        </p:txBody>
      </p:sp>
      <p:pic>
        <p:nvPicPr>
          <p:cNvPr id="69636" name="Рисунок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258" t="20000" r="15649" b="16666"/>
          <a:stretch>
            <a:fillRect/>
          </a:stretch>
        </p:blipFill>
        <p:spPr bwMode="auto">
          <a:xfrm>
            <a:off x="900113" y="188913"/>
            <a:ext cx="7826375" cy="633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011824059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Номер слайда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317B2AF-5233-4E5E-A13A-CE9FA9D0699C}" type="slidenum">
              <a:rPr lang="ru-RU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69</a:t>
            </a:fld>
            <a:endParaRPr lang="ru-RU">
              <a:latin typeface="Arial" pitchFamily="34" charset="0"/>
            </a:endParaRPr>
          </a:p>
        </p:txBody>
      </p:sp>
      <p:pic>
        <p:nvPicPr>
          <p:cNvPr id="71683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75" y="82550"/>
            <a:ext cx="2030413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685" name="Рисунок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1413" t="19743" r="16501" b="16154"/>
          <a:stretch>
            <a:fillRect/>
          </a:stretch>
        </p:blipFill>
        <p:spPr bwMode="auto">
          <a:xfrm>
            <a:off x="250825" y="188913"/>
            <a:ext cx="8424863" cy="640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7563987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FBCCEA1-1AF8-4648-9F16-BC701C4AD6DD}" type="slidenum">
              <a:rPr lang="ru-RU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70</a:t>
            </a:fld>
            <a:endParaRPr lang="ru-RU">
              <a:latin typeface="Arial" pitchFamily="34" charset="0"/>
            </a:endParaRPr>
          </a:p>
        </p:txBody>
      </p:sp>
      <p:pic>
        <p:nvPicPr>
          <p:cNvPr id="72707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375" y="82550"/>
            <a:ext cx="2030413" cy="65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709" name="Рисунок 9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0450" t="19487" r="16341" b="16409"/>
          <a:stretch>
            <a:fillRect/>
          </a:stretch>
        </p:blipFill>
        <p:spPr bwMode="auto">
          <a:xfrm>
            <a:off x="79375" y="260350"/>
            <a:ext cx="8885238" cy="619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408826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71</a:t>
            </a:fld>
            <a:endParaRPr lang="ru-RU" dirty="0" smtClean="0"/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-76526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4929" name="Rectangle 1"/>
          <p:cNvSpPr>
            <a:spLocks noChangeArrowheads="1"/>
          </p:cNvSpPr>
          <p:nvPr/>
        </p:nvSpPr>
        <p:spPr bwMode="auto">
          <a:xfrm>
            <a:off x="1374391" y="-14514"/>
            <a:ext cx="7784123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Успеваемость по учебным дисциплинам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ea typeface="Times New Roman" pitchFamily="18" charset="0"/>
              </a:rPr>
              <a:t>у обучающихся экспериментальной и контрольной групп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246742" y="1640117"/>
          <a:ext cx="8665028" cy="4693936"/>
        </p:xfrm>
        <a:graphic>
          <a:graphicData uri="http://schemas.openxmlformats.org/drawingml/2006/table">
            <a:tbl>
              <a:tblPr/>
              <a:tblGrid>
                <a:gridCol w="4514830"/>
                <a:gridCol w="2075099"/>
                <a:gridCol w="2075099"/>
              </a:tblGrid>
              <a:tr h="106895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Дисциплины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Экспериментальная </a:t>
                      </a:r>
                      <a:endParaRPr lang="ru-RU" sz="1500" b="1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группа (214), %</a:t>
                      </a:r>
                      <a:endParaRPr lang="ru-RU" sz="1500" b="1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Контрольная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500" b="1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группа (224), %</a:t>
                      </a:r>
                      <a:endParaRPr lang="ru-RU" sz="1500" b="1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>
                          <a:latin typeface="Cambria" pitchFamily="18" charset="0"/>
                          <a:ea typeface="Times New Roman"/>
                          <a:cs typeface="Times New Roman"/>
                        </a:rPr>
                        <a:t>ОГСЭ.03 Иностранный язык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 dirty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73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64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ОГСЭ.07 Физическая культура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 dirty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92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>
                          <a:latin typeface="Cambria" pitchFamily="18" charset="0"/>
                          <a:ea typeface="Times New Roman"/>
                          <a:cs typeface="Times New Roman"/>
                        </a:rPr>
                        <a:t>ОП.02 Компьютерная графика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96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ОП.11Электротехника и электроника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55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44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ЕН.02 Информатика и ИКТ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91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>
                          <a:latin typeface="Cambria" pitchFamily="18" charset="0"/>
                          <a:ea typeface="Times New Roman"/>
                          <a:cs typeface="Times New Roman"/>
                        </a:rPr>
                        <a:t>84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УП.04 .04 Сварочная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 dirty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82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72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ОП.03 Техническая механика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 dirty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75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56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>
                          <a:latin typeface="Cambria" pitchFamily="18" charset="0"/>
                          <a:ea typeface="Times New Roman"/>
                          <a:cs typeface="Times New Roman"/>
                        </a:rPr>
                        <a:t>ОП.04 Материаловедение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 dirty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68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52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>
                          <a:latin typeface="Cambria" pitchFamily="18" charset="0"/>
                          <a:ea typeface="Times New Roman"/>
                          <a:cs typeface="Times New Roman"/>
                        </a:rPr>
                        <a:t>ОП.06 Процессы формообразования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 dirty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72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52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49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>
                          <a:latin typeface="Cambria" pitchFamily="18" charset="0"/>
                          <a:ea typeface="Times New Roman"/>
                          <a:cs typeface="Times New Roman"/>
                        </a:rPr>
                        <a:t>ПМ.4 Экзамен квалификационный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b="0" dirty="0">
                          <a:solidFill>
                            <a:srgbClr val="FF0000"/>
                          </a:solidFill>
                          <a:latin typeface="Cambria" pitchFamily="18" charset="0"/>
                          <a:ea typeface="Times New Roman"/>
                          <a:cs typeface="Times New Roman"/>
                        </a:rPr>
                        <a:t>86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9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56</a:t>
                      </a:r>
                    </a:p>
                  </a:txBody>
                  <a:tcPr marL="53009" marR="5300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 txBox="1">
            <a:spLocks noChangeArrowheads="1"/>
          </p:cNvSpPr>
          <p:nvPr/>
        </p:nvSpPr>
        <p:spPr bwMode="auto">
          <a:xfrm>
            <a:off x="457200" y="1101969"/>
            <a:ext cx="8686800" cy="544513"/>
          </a:xfrm>
          <a:prstGeom prst="rect">
            <a:avLst/>
          </a:prstGeom>
          <a:noFill/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ru-RU" sz="28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Количество обучающихся вошедших в группы риска по результатам начальной и повторной диагностик</a:t>
            </a:r>
            <a:endParaRPr lang="ru-RU" sz="28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6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47416995"/>
              </p:ext>
            </p:extLst>
          </p:nvPr>
        </p:nvGraphicFramePr>
        <p:xfrm>
          <a:off x="445478" y="2555629"/>
          <a:ext cx="8428890" cy="3824639"/>
        </p:xfrm>
        <a:graphic>
          <a:graphicData uri="http://schemas.openxmlformats.org/drawingml/2006/table">
            <a:tbl>
              <a:tblPr/>
              <a:tblGrid>
                <a:gridCol w="1783516"/>
                <a:gridCol w="2985868"/>
                <a:gridCol w="1829753"/>
                <a:gridCol w="1829753"/>
              </a:tblGrid>
              <a:tr h="103787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Год 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+mn-cs"/>
                        </a:rPr>
                        <a:t>«ГРУППА РИСКА» ПО ПСИХОФИЗИОЛОГИЧЕСКИМ ПОКАЗАТЕЛЯМ</a:t>
                      </a:r>
                      <a:endParaRPr lang="ru-RU" sz="1300" b="1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+mn-cs"/>
                        </a:rPr>
                        <a:t>«ГРУППА РИСКА» ПО РЕЗУЛЬТАТАМ  ОЦЕНКИ  ФУНКЦИОНАЛЬНОГО СОСТОЯНИЯ </a:t>
                      </a:r>
                      <a:endParaRPr lang="ru-RU" sz="1300" b="1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300" b="1" kern="1200" dirty="0" smtClean="0">
                          <a:solidFill>
                            <a:srgbClr val="006699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Calibri" pitchFamily="34" charset="0"/>
                          <a:ea typeface="+mn-ea"/>
                          <a:cs typeface="+mn-cs"/>
                        </a:rPr>
                        <a:t>«ГРУППА РИСКА» ПО РЕЗУЛЬТАТАМ КОМПЛЕКСНОГО ОБСЛЕДОВАНИЯ</a:t>
                      </a:r>
                      <a:endParaRPr lang="ru-RU" sz="1300" b="1" dirty="0">
                        <a:solidFill>
                          <a:srgbClr val="006699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itchFamily="34" charset="0"/>
                        <a:ea typeface="Times New Roman"/>
                        <a:cs typeface="Times New Roman"/>
                      </a:endParaRPr>
                    </a:p>
                  </a:txBody>
                  <a:tcPr marL="44052" marR="44052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61132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1.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Обследование 2014 г.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30% (15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1482725" algn="r"/>
                        </a:tabLs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50% (25 человек)	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12% (6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626553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2.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Обследование 2015 г.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Cambria" pitchFamily="18" charset="0"/>
                          <a:ea typeface="Times New Roman"/>
                          <a:cs typeface="Times New Roman"/>
                        </a:rPr>
                        <a:t>18% (9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latin typeface="Cambria" pitchFamily="18" charset="0"/>
                          <a:ea typeface="Times New Roman"/>
                          <a:cs typeface="Times New Roman"/>
                        </a:rPr>
                        <a:t>34% (17 человек)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6% (3 человека)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669326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3. Обследование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2016 </a:t>
                      </a: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г. 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  8%  (4 человека)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8%  (4 человека)</a:t>
                      </a: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latin typeface="Cambria" pitchFamily="18" charset="0"/>
                          <a:ea typeface="Times New Roman"/>
                          <a:cs typeface="Times New Roman"/>
                        </a:rPr>
                        <a:t>6% (3 человека</a:t>
                      </a: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  <a:tr h="276648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4. Обследование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 2017 г.</a:t>
                      </a:r>
                    </a:p>
                    <a:p>
                      <a:pPr marL="342900" lvl="0" indent="-342900" algn="l">
                        <a:lnSpc>
                          <a:spcPct val="10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4% (2 человека)</a:t>
                      </a: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4% (2 человека)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Cambria" pitchFamily="18" charset="0"/>
                          <a:ea typeface="Times New Roman"/>
                          <a:cs typeface="Times New Roman"/>
                        </a:rPr>
                        <a:t>4% (2 человека)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>
                        <a:latin typeface="Cambria" pitchFamily="18" charset="0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>
                    <a:lnL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66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8" name="Номер слайда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72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73</a:t>
            </a:fld>
            <a:endParaRPr lang="ru-RU" dirty="0" smtClean="0"/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944914" y="178974"/>
            <a:ext cx="68111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Результаты экспериментальной деятельности и реализации программы </a:t>
            </a: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sp>
        <p:nvSpPr>
          <p:cNvPr id="135169" name="Rectangle 1"/>
          <p:cNvSpPr>
            <a:spLocks noChangeArrowheads="1"/>
          </p:cNvSpPr>
          <p:nvPr/>
        </p:nvSpPr>
        <p:spPr bwMode="auto">
          <a:xfrm>
            <a:off x="234461" y="942152"/>
            <a:ext cx="8686801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Улучшились показатели в экспериментальной группе по всем направлениям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В колледже наблюдается положительная динамика состояния здоровья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Более успешно проходит адаптация первокурсников к выбранной специальности, профессии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Усилилась профессиональная направленность </a:t>
            </a:r>
            <a:r>
              <a:rPr kumimoji="0" lang="ru-RU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здоровьесберегающей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деятельности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Расширился круг социальных партнеров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Появились новые формы работы по формированию здорового и безопасного образа жизни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Ориентированность здоровьесберегающей деятельности на индивидуальный подход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Повысилась мотивация обучающихся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к занятиям физической культурой и спортом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solidFill>
                  <a:srgbClr val="000000"/>
                </a:solidFill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Увеличилось количество обучающихся, занятых в творческих студиях, клубах, объединениях, спортивных секциях. Открыты новые творческие объединения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Ø"/>
              <a:tabLst/>
            </a:pPr>
            <a:r>
              <a:rPr lang="ru-RU" dirty="0" smtClean="0"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mbria" pitchFamily="18" charset="0"/>
                <a:ea typeface="Times New Roman" pitchFamily="18" charset="0"/>
                <a:cs typeface="Times New Roman" pitchFamily="18" charset="0"/>
              </a:rPr>
              <a:t> просветительско-профилактическую работу вовлечены только обучающиеся и педагогический коллектив колледжа, но и родители, социальные партнеры, усилилась роль волонтерской деятельности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mbria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74</a:t>
            </a:fld>
            <a:endParaRPr lang="ru-RU" dirty="0" smtClean="0"/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1285852" y="1214422"/>
            <a:ext cx="681110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Открытое занятие</a:t>
            </a:r>
          </a:p>
          <a:p>
            <a:pPr algn="ctr"/>
            <a:endParaRPr lang="ru-RU" sz="2400" b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Дисциплина: Общая экология</a:t>
            </a:r>
          </a:p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Тема: «Анализ нарушения биогеохимических круговоротов веществ»</a:t>
            </a:r>
          </a:p>
          <a:p>
            <a:pPr algn="ctr"/>
            <a:endParaRPr lang="ru-RU" sz="2400" b="1" dirty="0" smtClean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  <a:hlinkClick r:id="rId5" action="ppaction://hlinkfile"/>
              </a:rPr>
              <a:t>Преподаватель: О.И. Каракулина</a:t>
            </a: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75</a:t>
            </a:fld>
            <a:endParaRPr lang="ru-RU" dirty="0" smtClean="0"/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3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944914" y="178974"/>
            <a:ext cx="68111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Вокальная студия и студия «Гитара»</a:t>
            </a: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6" name="Picture 3" descr="C:\Фото и видео АСПК\Грация сольный концерт Музыка нас связала - 2017\O0h4r8aZzZE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07963" y="904876"/>
            <a:ext cx="3737310" cy="2667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Picture 4" descr="C:\Фото и видео АСПК\Студсовет\Открытое заседание 2017\ЛП\_SAM6177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15900" y="3556000"/>
            <a:ext cx="8547100" cy="31623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6" descr="C:\Фото и видео АСПК\Студвесна и ЮЗК\ЮЗК - 2017\DSCN0051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4090987" y="882449"/>
            <a:ext cx="4694170" cy="26894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944914" y="395567"/>
            <a:ext cx="68111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Танцевальная студия и КВН</a:t>
            </a: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8" name="Picture 2" descr="C:\Фото и видео АСПК\Юбилей 25 колледжу - 2016\SAM_403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927854" y="1166452"/>
            <a:ext cx="4001864" cy="26911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Picture 2" descr="C:\Фото и видео АСПК\Студвесна и ЮЗК\ЮЗК - 2017\17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284384" y="1152528"/>
            <a:ext cx="4568601" cy="2705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3" descr="C:\Фото и видео АСПК\Автопробег\Автопробег 2017\100D3200\DSC_0225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427788" y="3971948"/>
            <a:ext cx="4470400" cy="2743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4" descr="C:\Фото и видео АСПК\Студвесна и ЮЗК\Студвесна - 2017\Студвесна - 2017 (город)\SAM_6689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284384" y="4010048"/>
            <a:ext cx="4031808" cy="27051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Номер слайда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76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944914" y="214290"/>
            <a:ext cx="68111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Музей колледжа</a:t>
            </a: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5122" name="Picture 2" descr="C:\Музей\Фото и видео АСПК\Музей\2017 Урок в музее\DSCN0270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310008" y="857232"/>
            <a:ext cx="4190554" cy="3143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4" name="Picture 4" descr="C:\Музей\Фото и видео АСПК\Музей\2017 Урок в музее\DSCN0232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4572000" y="1571612"/>
            <a:ext cx="4381036" cy="32861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25" name="Picture 5" descr="C:\Музей\Фото и видео АСПК\Музей\2017 Урок в музее\DSCN0257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1714480" y="3500438"/>
            <a:ext cx="4357718" cy="32451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77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1944914" y="97673"/>
            <a:ext cx="681110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Творческая мастерская</a:t>
            </a:r>
          </a:p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при музее колледжа</a:t>
            </a: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6147" name="Picture 3" descr="C:\Музей\Фото и видео АСПК\2017-2018 уч.г\Творческая мастерская\SAM_9641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429124" y="1000108"/>
            <a:ext cx="4572032" cy="304802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C:\Музей\Фото и видео АСПК\Музей\Встречи в музее\Встреча с В.Арышевым 18.10.2017\DSCN0740ps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42844" y="1428736"/>
            <a:ext cx="4285796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146" name="Picture 2" descr="C:\Музей\Фото и видео АСПК\2017-2018 уч.г\Творческая мастерская\SAM_9633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2964645" y="3500438"/>
            <a:ext cx="4822065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78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2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1944914" y="97673"/>
            <a:ext cx="68111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Спортивные секции</a:t>
            </a: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8195" name="Picture 3" descr="E:\VK\Downloads\BYpqBfiWa_s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00034" y="3929066"/>
            <a:ext cx="4143404" cy="28805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8" name="Picture 6" descr="C:\Users\Амальтииртарэ\Desktop\Семинар\CpnK2iXYynY.jpg"/>
          <p:cNvPicPr>
            <a:picLocks noChangeAspect="1" noChangeArrowheads="1"/>
          </p:cNvPicPr>
          <p:nvPr/>
        </p:nvPicPr>
        <p:blipFill>
          <a:blip r:embed="rId4" cstate="screen"/>
          <a:srcRect/>
          <a:stretch>
            <a:fillRect/>
          </a:stretch>
        </p:blipFill>
        <p:spPr bwMode="auto">
          <a:xfrm>
            <a:off x="142844" y="1071546"/>
            <a:ext cx="4320000" cy="28805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9" name="Picture 7" descr="C:\Users\Амальтииртарэ\Desktop\Семинар\k32i2BmEx3w.jpg"/>
          <p:cNvPicPr>
            <a:picLocks noChangeAspect="1" noChangeArrowheads="1"/>
          </p:cNvPicPr>
          <p:nvPr/>
        </p:nvPicPr>
        <p:blipFill>
          <a:blip r:embed="rId5" cstate="screen"/>
          <a:srcRect/>
          <a:stretch>
            <a:fillRect/>
          </a:stretch>
        </p:blipFill>
        <p:spPr bwMode="auto">
          <a:xfrm>
            <a:off x="4857752" y="1000108"/>
            <a:ext cx="4320000" cy="2874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6" name="Picture 4" descr="C:\Users\Амальтииртарэ\Desktop\Семинар\Mc0kwteOcIs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643438" y="3929066"/>
            <a:ext cx="4000528" cy="28151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194" name="Picture 2" descr="C:\Музей\Фото и видео АСПК\2017-2018 уч.г\Спорт\День Бегуна 07.09.2017\IMG_6825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2680892" y="642918"/>
            <a:ext cx="3748496" cy="288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79</a:t>
            </a:fld>
            <a:endParaRPr lang="ru-RU"/>
          </a:p>
        </p:txBody>
      </p:sp>
    </p:spTree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857232"/>
            <a:ext cx="4384140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8676" name="Номер слайда 5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/>
          <a:p>
            <a:fld id="{1CD1F5E3-552D-4552-9352-68B0AFBD188B}" type="slidenum">
              <a:rPr lang="ru-RU" smtClean="0"/>
              <a:pPr/>
              <a:t>80</a:t>
            </a:fld>
            <a:endParaRPr lang="ru-RU" dirty="0" smtClean="0"/>
          </a:p>
        </p:txBody>
      </p:sp>
      <p:pic>
        <p:nvPicPr>
          <p:cNvPr id="8" name="Picture 7" descr="C:\Users\Амальтииртарэ\Desktop\Безымянный.gif"/>
          <p:cNvPicPr>
            <a:picLocks noChangeAspect="1" noChangeArrowheads="1"/>
          </p:cNvPicPr>
          <p:nvPr/>
        </p:nvPicPr>
        <p:blipFill>
          <a:blip r:embed="rId4" cstate="print">
            <a:lum bright="-10000"/>
          </a:blip>
          <a:srcRect/>
          <a:stretch>
            <a:fillRect/>
          </a:stretch>
        </p:blipFill>
        <p:spPr bwMode="auto">
          <a:xfrm>
            <a:off x="79830" y="83128"/>
            <a:ext cx="2029524" cy="65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752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67238" y="3424238"/>
            <a:ext cx="9525" cy="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944914" y="178974"/>
            <a:ext cx="681110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itchFamily="18" charset="0"/>
              </a:rPr>
              <a:t>Волонтерство</a:t>
            </a:r>
            <a:endParaRPr lang="ru-RU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itchFamily="18" charset="0"/>
            </a:endParaRPr>
          </a:p>
        </p:txBody>
      </p:sp>
      <p:pic>
        <p:nvPicPr>
          <p:cNvPr id="7172" name="Picture 4" descr="C:\Музей\Фото и видео АСПК\2017-2018 уч.г\Волонтеры\Аист\0m3Pp4BVuFc.jpg"/>
          <p:cNvPicPr>
            <a:picLocks noChangeAspect="1" noChangeArrowheads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4786314" y="714356"/>
            <a:ext cx="4225910" cy="28575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Picture 3" descr="C:\Фото и видео АСПК\Автопробег\Автопробег 2017\ЛП\SAM_7546.JPG"/>
          <p:cNvPicPr>
            <a:picLocks noChangeAspect="1" noChangeArrowheads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71438" y="3857627"/>
            <a:ext cx="4214810" cy="28098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3" name="Picture 5" descr="C:\Музей\Фото и видео АСПК\2016-2017 уч.г\Автопробег 2017\ЛП\SAM_7566.jpg"/>
          <p:cNvPicPr>
            <a:picLocks noChangeAspect="1" noChangeArrowheads="1"/>
          </p:cNvPicPr>
          <p:nvPr/>
        </p:nvPicPr>
        <p:blipFill>
          <a:blip r:embed="rId8" cstate="screen"/>
          <a:srcRect/>
          <a:stretch>
            <a:fillRect/>
          </a:stretch>
        </p:blipFill>
        <p:spPr bwMode="auto">
          <a:xfrm>
            <a:off x="3000364" y="2280487"/>
            <a:ext cx="3500462" cy="2648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171" name="Picture 3" descr="C:\Музей\Фото и видео АСПК\2017-2018 уч.г\Антинаркотические акции, ВИЧ-СПИД\1 декабря - День борьбы со СПИДом\V4MbeAoK4OE.jpg"/>
          <p:cNvPicPr>
            <a:picLocks noChangeAspect="1" noChangeArrowheads="1"/>
          </p:cNvPicPr>
          <p:nvPr/>
        </p:nvPicPr>
        <p:blipFill>
          <a:blip r:embed="rId9" cstate="screen"/>
          <a:srcRect/>
          <a:stretch>
            <a:fillRect/>
          </a:stretch>
        </p:blipFill>
        <p:spPr bwMode="auto">
          <a:xfrm>
            <a:off x="4714876" y="4304115"/>
            <a:ext cx="4286280" cy="24110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ttp://www.anspk.ru/images/1217/sem/DSC_07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646210"/>
            <a:ext cx="3573446" cy="24482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6019" name="Заголовок 1"/>
          <p:cNvSpPr>
            <a:spLocks noGrp="1"/>
          </p:cNvSpPr>
          <p:nvPr>
            <p:ph type="title"/>
          </p:nvPr>
        </p:nvSpPr>
        <p:spPr>
          <a:xfrm>
            <a:off x="704850" y="3175"/>
            <a:ext cx="8077200" cy="914400"/>
          </a:xfrm>
        </p:spPr>
        <p:txBody>
          <a:bodyPr/>
          <a:lstStyle/>
          <a:p>
            <a:pPr algn="ctr"/>
            <a:r>
              <a:rPr lang="ru-RU" smtClean="0"/>
              <a:t>Областной семинар</a:t>
            </a:r>
          </a:p>
        </p:txBody>
      </p:sp>
      <p:sp>
        <p:nvSpPr>
          <p:cNvPr id="86020" name="Номер слайда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Trebuchet MS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rebuchet MS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rebuchet MS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rebuchet MS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rebuchet MS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rebuchet MS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C47D427-48ED-4F66-B2D2-C89A13D4CD67}" type="slidenum">
              <a:rPr lang="ru-RU">
                <a:latin typeface="Arial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81</a:t>
            </a:fld>
            <a:endParaRPr lang="ru-RU">
              <a:latin typeface="Arial" pitchFamily="34" charset="0"/>
            </a:endParaRPr>
          </a:p>
        </p:txBody>
      </p:sp>
      <p:pic>
        <p:nvPicPr>
          <p:cNvPr id="86021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050" y="769938"/>
            <a:ext cx="324485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://www.anspk.ru/images/1217/sem/DSCN878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75878" y="3118296"/>
            <a:ext cx="3168122" cy="238832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www.anspk.ru/images/1217/sem/DSC_085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988" y="3333950"/>
            <a:ext cx="3375572" cy="22322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http://www.anspk.ru/images/1217/sem/DSC_09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5" y="1465014"/>
            <a:ext cx="3096344" cy="21080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://www.anspk.ru/images/1217/sem/DSC_0884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450074"/>
            <a:ext cx="3819614" cy="233610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57966336"/>
      </p:ext>
    </p:extLst>
  </p:cSld>
  <p:clrMapOvr>
    <a:masterClrMapping/>
  </p:clrMapOvr>
  <p:transition>
    <p:pull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s_ppttraining_tp06256168">
  <a:themeElements>
    <a:clrScheme name="ms_ppttraining_tp06256168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s_ppttraining_tp06256168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s_ppttraining_tp06256168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s_ppttraining_tp06256168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s_ppttraining_tp06256168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Доклад АСПК 20.06.2017 (готовый)</Template>
  <TotalTime>930</TotalTime>
  <Words>2948</Words>
  <Application>Microsoft Office PowerPoint</Application>
  <PresentationFormat>Экран (4:3)</PresentationFormat>
  <Paragraphs>606</Paragraphs>
  <Slides>81</Slides>
  <Notes>56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81</vt:i4>
      </vt:variant>
    </vt:vector>
  </HeadingPairs>
  <TitlesOfParts>
    <vt:vector size="82" baseType="lpstr">
      <vt:lpstr>ms_ppttraining_tp06256168</vt:lpstr>
      <vt:lpstr> 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Экспериментальная группа – 50 обучающихся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Слайд 57</vt:lpstr>
      <vt:lpstr>Слайд 58</vt:lpstr>
      <vt:lpstr>Слайд 59</vt:lpstr>
      <vt:lpstr>Слайд 60</vt:lpstr>
      <vt:lpstr>Слайд 61</vt:lpstr>
      <vt:lpstr>Слайд 62</vt:lpstr>
      <vt:lpstr>Слайд 63</vt:lpstr>
      <vt:lpstr>Слайд 64</vt:lpstr>
      <vt:lpstr>Слайд 65</vt:lpstr>
      <vt:lpstr>Слайд 66</vt:lpstr>
      <vt:lpstr>Слайд 67</vt:lpstr>
      <vt:lpstr>Слайд 68</vt:lpstr>
      <vt:lpstr>Слайд 69</vt:lpstr>
      <vt:lpstr>Слайд 70</vt:lpstr>
      <vt:lpstr>Слайд 71</vt:lpstr>
      <vt:lpstr>Слайд 72</vt:lpstr>
      <vt:lpstr>Слайд 73</vt:lpstr>
      <vt:lpstr>Слайд 74</vt:lpstr>
      <vt:lpstr>Слайд 75</vt:lpstr>
      <vt:lpstr>Слайд 76</vt:lpstr>
      <vt:lpstr>Слайд 77</vt:lpstr>
      <vt:lpstr>Слайд 78</vt:lpstr>
      <vt:lpstr>Слайд 79</vt:lpstr>
      <vt:lpstr>Слайд 80</vt:lpstr>
      <vt:lpstr>Областной семинар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бюджетное учреждение  дополнительного профессионального образования «Кузбасский региональный институт развития профессионального образования»</dc:title>
  <dc:creator>Васина Евгения Владимировна</dc:creator>
  <cp:lastModifiedBy>vev</cp:lastModifiedBy>
  <cp:revision>80</cp:revision>
  <cp:lastPrinted>2018-02-06T14:55:24Z</cp:lastPrinted>
  <dcterms:modified xsi:type="dcterms:W3CDTF">2018-02-15T02:50:42Z</dcterms:modified>
</cp:coreProperties>
</file>